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5" r:id="rId5"/>
    <p:sldId id="264" r:id="rId6"/>
    <p:sldId id="267" r:id="rId7"/>
    <p:sldId id="263" r:id="rId8"/>
    <p:sldId id="271" r:id="rId9"/>
    <p:sldId id="280" r:id="rId10"/>
    <p:sldId id="262" r:id="rId11"/>
    <p:sldId id="261" r:id="rId12"/>
    <p:sldId id="260" r:id="rId13"/>
    <p:sldId id="258" r:id="rId14"/>
    <p:sldId id="259" r:id="rId15"/>
    <p:sldId id="268" r:id="rId16"/>
    <p:sldId id="277" r:id="rId17"/>
    <p:sldId id="278" r:id="rId18"/>
    <p:sldId id="279" r:id="rId19"/>
    <p:sldId id="274" r:id="rId20"/>
    <p:sldId id="269" r:id="rId21"/>
    <p:sldId id="273"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0C1580-F508-4B5A-A522-603C3F873B1A}" type="datetimeFigureOut">
              <a:rPr lang="en-GB" smtClean="0"/>
              <a:t>11/01/2017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0C30B23-F36C-4150-A85C-A1F4F32E1996}" type="slidenum">
              <a:rPr lang="en-GB" smtClean="0"/>
              <a:t>‹#›</a:t>
            </a:fld>
            <a:endParaRPr lang="en-GB" dirty="0"/>
          </a:p>
        </p:txBody>
      </p:sp>
    </p:spTree>
    <p:extLst>
      <p:ext uri="{BB962C8B-B14F-4D97-AF65-F5344CB8AC3E}">
        <p14:creationId xmlns:p14="http://schemas.microsoft.com/office/powerpoint/2010/main" val="418087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0C1580-F508-4B5A-A522-603C3F873B1A}" type="datetimeFigureOut">
              <a:rPr lang="en-GB" smtClean="0"/>
              <a:t>11/01/2017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0C30B23-F36C-4150-A85C-A1F4F32E1996}" type="slidenum">
              <a:rPr lang="en-GB" smtClean="0"/>
              <a:t>‹#›</a:t>
            </a:fld>
            <a:endParaRPr lang="en-GB" dirty="0"/>
          </a:p>
        </p:txBody>
      </p:sp>
    </p:spTree>
    <p:extLst>
      <p:ext uri="{BB962C8B-B14F-4D97-AF65-F5344CB8AC3E}">
        <p14:creationId xmlns:p14="http://schemas.microsoft.com/office/powerpoint/2010/main" val="391212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0C1580-F508-4B5A-A522-603C3F873B1A}" type="datetimeFigureOut">
              <a:rPr lang="en-GB" smtClean="0"/>
              <a:t>11/01/2017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0C30B23-F36C-4150-A85C-A1F4F32E1996}" type="slidenum">
              <a:rPr lang="en-GB" smtClean="0"/>
              <a:t>‹#›</a:t>
            </a:fld>
            <a:endParaRPr lang="en-GB" dirty="0"/>
          </a:p>
        </p:txBody>
      </p:sp>
    </p:spTree>
    <p:extLst>
      <p:ext uri="{BB962C8B-B14F-4D97-AF65-F5344CB8AC3E}">
        <p14:creationId xmlns:p14="http://schemas.microsoft.com/office/powerpoint/2010/main" val="186204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0C1580-F508-4B5A-A522-603C3F873B1A}" type="datetimeFigureOut">
              <a:rPr lang="en-GB" smtClean="0"/>
              <a:t>11/01/2017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0C30B23-F36C-4150-A85C-A1F4F32E1996}" type="slidenum">
              <a:rPr lang="en-GB" smtClean="0"/>
              <a:t>‹#›</a:t>
            </a:fld>
            <a:endParaRPr lang="en-GB" dirty="0"/>
          </a:p>
        </p:txBody>
      </p:sp>
    </p:spTree>
    <p:extLst>
      <p:ext uri="{BB962C8B-B14F-4D97-AF65-F5344CB8AC3E}">
        <p14:creationId xmlns:p14="http://schemas.microsoft.com/office/powerpoint/2010/main" val="155113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0C1580-F508-4B5A-A522-603C3F873B1A}" type="datetimeFigureOut">
              <a:rPr lang="en-GB" smtClean="0"/>
              <a:t>11/01/2017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0C30B23-F36C-4150-A85C-A1F4F32E1996}" type="slidenum">
              <a:rPr lang="en-GB" smtClean="0"/>
              <a:t>‹#›</a:t>
            </a:fld>
            <a:endParaRPr lang="en-GB" dirty="0"/>
          </a:p>
        </p:txBody>
      </p:sp>
    </p:spTree>
    <p:extLst>
      <p:ext uri="{BB962C8B-B14F-4D97-AF65-F5344CB8AC3E}">
        <p14:creationId xmlns:p14="http://schemas.microsoft.com/office/powerpoint/2010/main" val="389916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0C1580-F508-4B5A-A522-603C3F873B1A}" type="datetimeFigureOut">
              <a:rPr lang="en-GB" smtClean="0"/>
              <a:t>11/01/2017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0C30B23-F36C-4150-A85C-A1F4F32E1996}" type="slidenum">
              <a:rPr lang="en-GB" smtClean="0"/>
              <a:t>‹#›</a:t>
            </a:fld>
            <a:endParaRPr lang="en-GB" dirty="0"/>
          </a:p>
        </p:txBody>
      </p:sp>
    </p:spTree>
    <p:extLst>
      <p:ext uri="{BB962C8B-B14F-4D97-AF65-F5344CB8AC3E}">
        <p14:creationId xmlns:p14="http://schemas.microsoft.com/office/powerpoint/2010/main" val="325254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0C1580-F508-4B5A-A522-603C3F873B1A}" type="datetimeFigureOut">
              <a:rPr lang="en-GB" smtClean="0"/>
              <a:t>11/01/2017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0C30B23-F36C-4150-A85C-A1F4F32E1996}" type="slidenum">
              <a:rPr lang="en-GB" smtClean="0"/>
              <a:t>‹#›</a:t>
            </a:fld>
            <a:endParaRPr lang="en-GB" dirty="0"/>
          </a:p>
        </p:txBody>
      </p:sp>
    </p:spTree>
    <p:extLst>
      <p:ext uri="{BB962C8B-B14F-4D97-AF65-F5344CB8AC3E}">
        <p14:creationId xmlns:p14="http://schemas.microsoft.com/office/powerpoint/2010/main" val="33533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0C1580-F508-4B5A-A522-603C3F873B1A}" type="datetimeFigureOut">
              <a:rPr lang="en-GB" smtClean="0"/>
              <a:t>11/01/2017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0C30B23-F36C-4150-A85C-A1F4F32E1996}" type="slidenum">
              <a:rPr lang="en-GB" smtClean="0"/>
              <a:t>‹#›</a:t>
            </a:fld>
            <a:endParaRPr lang="en-GB" dirty="0"/>
          </a:p>
        </p:txBody>
      </p:sp>
    </p:spTree>
    <p:extLst>
      <p:ext uri="{BB962C8B-B14F-4D97-AF65-F5344CB8AC3E}">
        <p14:creationId xmlns:p14="http://schemas.microsoft.com/office/powerpoint/2010/main" val="243475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C1580-F508-4B5A-A522-603C3F873B1A}" type="datetimeFigureOut">
              <a:rPr lang="en-GB" smtClean="0"/>
              <a:t>11/01/2017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0C30B23-F36C-4150-A85C-A1F4F32E1996}" type="slidenum">
              <a:rPr lang="en-GB" smtClean="0"/>
              <a:t>‹#›</a:t>
            </a:fld>
            <a:endParaRPr lang="en-GB" dirty="0"/>
          </a:p>
        </p:txBody>
      </p:sp>
    </p:spTree>
    <p:extLst>
      <p:ext uri="{BB962C8B-B14F-4D97-AF65-F5344CB8AC3E}">
        <p14:creationId xmlns:p14="http://schemas.microsoft.com/office/powerpoint/2010/main" val="212975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0C1580-F508-4B5A-A522-603C3F873B1A}" type="datetimeFigureOut">
              <a:rPr lang="en-GB" smtClean="0"/>
              <a:t>11/01/2017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0C30B23-F36C-4150-A85C-A1F4F32E1996}" type="slidenum">
              <a:rPr lang="en-GB" smtClean="0"/>
              <a:t>‹#›</a:t>
            </a:fld>
            <a:endParaRPr lang="en-GB" dirty="0"/>
          </a:p>
        </p:txBody>
      </p:sp>
    </p:spTree>
    <p:extLst>
      <p:ext uri="{BB962C8B-B14F-4D97-AF65-F5344CB8AC3E}">
        <p14:creationId xmlns:p14="http://schemas.microsoft.com/office/powerpoint/2010/main" val="272761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0C1580-F508-4B5A-A522-603C3F873B1A}" type="datetimeFigureOut">
              <a:rPr lang="en-GB" smtClean="0"/>
              <a:t>11/01/2017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0C30B23-F36C-4150-A85C-A1F4F32E1996}" type="slidenum">
              <a:rPr lang="en-GB" smtClean="0"/>
              <a:t>‹#›</a:t>
            </a:fld>
            <a:endParaRPr lang="en-GB" dirty="0"/>
          </a:p>
        </p:txBody>
      </p:sp>
    </p:spTree>
    <p:extLst>
      <p:ext uri="{BB962C8B-B14F-4D97-AF65-F5344CB8AC3E}">
        <p14:creationId xmlns:p14="http://schemas.microsoft.com/office/powerpoint/2010/main" val="420364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0C1580-F508-4B5A-A522-603C3F873B1A}" type="datetimeFigureOut">
              <a:rPr lang="en-GB" smtClean="0"/>
              <a:t>11/01/2017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30B23-F36C-4150-A85C-A1F4F32E1996}" type="slidenum">
              <a:rPr lang="en-GB" smtClean="0"/>
              <a:t>‹#›</a:t>
            </a:fld>
            <a:endParaRPr lang="en-GB" dirty="0"/>
          </a:p>
        </p:txBody>
      </p:sp>
    </p:spTree>
    <p:extLst>
      <p:ext uri="{BB962C8B-B14F-4D97-AF65-F5344CB8AC3E}">
        <p14:creationId xmlns:p14="http://schemas.microsoft.com/office/powerpoint/2010/main" val="1044844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728192"/>
          </a:xfrm>
        </p:spPr>
        <p:txBody>
          <a:bodyPr/>
          <a:lstStyle/>
          <a:p>
            <a:r>
              <a:rPr lang="en-GB" b="1" u="sng" dirty="0" smtClean="0">
                <a:solidFill>
                  <a:srgbClr val="FF0000"/>
                </a:solidFill>
              </a:rPr>
              <a:t>KS2 SATs Guidance for Parents</a:t>
            </a:r>
            <a:br>
              <a:rPr lang="en-GB" b="1" u="sng" dirty="0" smtClean="0">
                <a:solidFill>
                  <a:srgbClr val="FF0000"/>
                </a:solidFill>
              </a:rPr>
            </a:br>
            <a:r>
              <a:rPr lang="en-GB" b="1" u="sng" dirty="0" smtClean="0">
                <a:solidFill>
                  <a:srgbClr val="FF0000"/>
                </a:solidFill>
              </a:rPr>
              <a:t>SPRING 2017</a:t>
            </a:r>
            <a:endParaRPr lang="en-GB" dirty="0"/>
          </a:p>
        </p:txBody>
      </p:sp>
      <p:sp>
        <p:nvSpPr>
          <p:cNvPr id="3" name="Subtitle 2"/>
          <p:cNvSpPr>
            <a:spLocks noGrp="1"/>
          </p:cNvSpPr>
          <p:nvPr>
            <p:ph type="subTitle" idx="1"/>
          </p:nvPr>
        </p:nvSpPr>
        <p:spPr>
          <a:xfrm>
            <a:off x="1371600" y="4437112"/>
            <a:ext cx="6400800" cy="1201688"/>
          </a:xfrm>
        </p:spPr>
        <p:txBody>
          <a:bodyPr/>
          <a:lstStyle/>
          <a:p>
            <a:r>
              <a:rPr lang="en-GB" dirty="0" smtClean="0"/>
              <a:t>Wednesday 11</a:t>
            </a:r>
            <a:r>
              <a:rPr lang="en-GB" baseline="30000" dirty="0" smtClean="0"/>
              <a:t>th</a:t>
            </a:r>
            <a:r>
              <a:rPr lang="en-GB" dirty="0" smtClean="0"/>
              <a:t> January 2017</a:t>
            </a:r>
            <a:endParaRPr lang="en-GB" dirty="0"/>
          </a:p>
        </p:txBody>
      </p:sp>
      <p:pic>
        <p:nvPicPr>
          <p:cNvPr id="4" name="Picture 3" descr="CLPS Logo"/>
          <p:cNvPicPr/>
          <p:nvPr/>
        </p:nvPicPr>
        <p:blipFill>
          <a:blip r:embed="rId2">
            <a:extLst>
              <a:ext uri="{28A0092B-C50C-407E-A947-70E740481C1C}">
                <a14:useLocalDpi xmlns:a14="http://schemas.microsoft.com/office/drawing/2010/main" val="0"/>
              </a:ext>
            </a:extLst>
          </a:blip>
          <a:srcRect/>
          <a:stretch>
            <a:fillRect/>
          </a:stretch>
        </p:blipFill>
        <p:spPr bwMode="auto">
          <a:xfrm>
            <a:off x="3679117" y="332656"/>
            <a:ext cx="1707565" cy="1800200"/>
          </a:xfrm>
          <a:prstGeom prst="rect">
            <a:avLst/>
          </a:prstGeom>
          <a:noFill/>
          <a:ln>
            <a:noFill/>
          </a:ln>
        </p:spPr>
      </p:pic>
    </p:spTree>
    <p:extLst>
      <p:ext uri="{BB962C8B-B14F-4D97-AF65-F5344CB8AC3E}">
        <p14:creationId xmlns:p14="http://schemas.microsoft.com/office/powerpoint/2010/main" val="146529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t>Spelling, Punctuation and Grammar</a:t>
            </a:r>
            <a:endParaRPr lang="en-GB" sz="3200" b="1" dirty="0"/>
          </a:p>
        </p:txBody>
      </p:sp>
      <p:sp>
        <p:nvSpPr>
          <p:cNvPr id="3" name="Content Placeholder 2"/>
          <p:cNvSpPr>
            <a:spLocks noGrp="1"/>
          </p:cNvSpPr>
          <p:nvPr>
            <p:ph idx="1"/>
          </p:nvPr>
        </p:nvSpPr>
        <p:spPr/>
        <p:txBody>
          <a:bodyPr>
            <a:normAutofit fontScale="85000" lnSpcReduction="20000"/>
          </a:bodyPr>
          <a:lstStyle/>
          <a:p>
            <a:pPr indent="-160338">
              <a:defRPr/>
            </a:pPr>
            <a:r>
              <a:rPr lang="en-GB" dirty="0">
                <a:solidFill>
                  <a:schemeClr val="bg2">
                    <a:lumMod val="10000"/>
                  </a:schemeClr>
                </a:solidFill>
              </a:rPr>
              <a:t>A Spelling test is administered containing 20 words, lasting approximately 15 minutes</a:t>
            </a:r>
            <a:r>
              <a:rPr lang="en-GB" dirty="0" smtClean="0">
                <a:solidFill>
                  <a:schemeClr val="bg2">
                    <a:lumMod val="10000"/>
                  </a:schemeClr>
                </a:solidFill>
              </a:rPr>
              <a:t>. (20 marks)</a:t>
            </a:r>
            <a:endParaRPr lang="en-GB" dirty="0">
              <a:solidFill>
                <a:schemeClr val="bg2">
                  <a:lumMod val="10000"/>
                </a:schemeClr>
              </a:solidFill>
            </a:endParaRP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A separate test is given on Punctuation, Vocabulary and </a:t>
            </a:r>
            <a:r>
              <a:rPr lang="en-GB" dirty="0" smtClean="0">
                <a:solidFill>
                  <a:schemeClr val="bg2">
                    <a:lumMod val="10000"/>
                  </a:schemeClr>
                </a:solidFill>
              </a:rPr>
              <a:t>Grammar.</a:t>
            </a:r>
            <a:endParaRPr lang="en-GB" dirty="0">
              <a:solidFill>
                <a:schemeClr val="bg2">
                  <a:lumMod val="10000"/>
                </a:schemeClr>
              </a:solidFill>
            </a:endParaRP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This test lasts for 45 minutes and requires short answer questions, including some multiple choice</a:t>
            </a:r>
            <a:r>
              <a:rPr lang="en-GB" dirty="0" smtClean="0">
                <a:solidFill>
                  <a:schemeClr val="bg2">
                    <a:lumMod val="10000"/>
                  </a:schemeClr>
                </a:solidFill>
              </a:rPr>
              <a:t>. (50 marks)</a:t>
            </a:r>
            <a:endParaRPr lang="en-GB" dirty="0">
              <a:solidFill>
                <a:schemeClr val="bg2">
                  <a:lumMod val="10000"/>
                </a:schemeClr>
              </a:solidFill>
            </a:endParaRP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Marks for these two tests are added together to give a total for Spelling, Punctuation and Grammar.</a:t>
            </a:r>
          </a:p>
          <a:p>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spTree>
    <p:extLst>
      <p:ext uri="{BB962C8B-B14F-4D97-AF65-F5344CB8AC3E}">
        <p14:creationId xmlns:p14="http://schemas.microsoft.com/office/powerpoint/2010/main" val="370723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algn="l"/>
            <a:r>
              <a:rPr lang="en-GB" dirty="0" smtClean="0"/>
              <a:t>Sample Questions</a:t>
            </a:r>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pic>
        <p:nvPicPr>
          <p:cNvPr id="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719"/>
            <a:ext cx="6660231" cy="348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40946" y="4246269"/>
            <a:ext cx="68770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74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Mathematics</a:t>
            </a:r>
            <a:endParaRPr lang="en-GB" dirty="0"/>
          </a:p>
        </p:txBody>
      </p:sp>
      <p:sp>
        <p:nvSpPr>
          <p:cNvPr id="3" name="Content Placeholder 2"/>
          <p:cNvSpPr>
            <a:spLocks noGrp="1"/>
          </p:cNvSpPr>
          <p:nvPr>
            <p:ph idx="1"/>
          </p:nvPr>
        </p:nvSpPr>
        <p:spPr>
          <a:xfrm>
            <a:off x="457200" y="1412776"/>
            <a:ext cx="8229600" cy="4896544"/>
          </a:xfrm>
        </p:spPr>
        <p:txBody>
          <a:bodyPr>
            <a:normAutofit fontScale="70000" lnSpcReduction="20000"/>
          </a:bodyPr>
          <a:lstStyle/>
          <a:p>
            <a:pPr marL="182562" indent="0">
              <a:buNone/>
              <a:defRPr/>
            </a:pPr>
            <a:endParaRPr lang="en-GB" sz="200" dirty="0" smtClean="0">
              <a:solidFill>
                <a:schemeClr val="bg2">
                  <a:lumMod val="10000"/>
                </a:schemeClr>
              </a:solidFill>
            </a:endParaRPr>
          </a:p>
          <a:p>
            <a:pPr indent="-160338">
              <a:defRPr/>
            </a:pPr>
            <a:r>
              <a:rPr lang="en-GB" dirty="0">
                <a:solidFill>
                  <a:schemeClr val="bg2">
                    <a:lumMod val="10000"/>
                  </a:schemeClr>
                </a:solidFill>
              </a:rPr>
              <a:t>Children will sit three tests: Paper 1, Paper 2 and Paper 3.</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Paper 1 is for ‘Arithmetic’ lasting for 30 minutes, covering calculation methods for all operations, including use of fractions, percentages and decimals</a:t>
            </a:r>
            <a:r>
              <a:rPr lang="en-GB" dirty="0" smtClean="0">
                <a:solidFill>
                  <a:schemeClr val="bg2">
                    <a:lumMod val="10000"/>
                  </a:schemeClr>
                </a:solidFill>
              </a:rPr>
              <a:t>. (40 marks)</a:t>
            </a:r>
            <a:endParaRPr lang="en-GB" dirty="0">
              <a:solidFill>
                <a:schemeClr val="bg2">
                  <a:lumMod val="10000"/>
                </a:schemeClr>
              </a:solidFill>
            </a:endParaRP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Questions gradually increase in difficulty. Not all children will be expected to access some of the more difficult questions later in the paper.</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Papers 2 and 3 cover ‘Problem Solving and Reasoning’, each lasting for 40 minutes</a:t>
            </a:r>
            <a:r>
              <a:rPr lang="en-GB" dirty="0" smtClean="0">
                <a:solidFill>
                  <a:schemeClr val="bg2">
                    <a:lumMod val="10000"/>
                  </a:schemeClr>
                </a:solidFill>
              </a:rPr>
              <a:t>. (35 marks per paper)</a:t>
            </a:r>
            <a:endParaRPr lang="en-GB" dirty="0">
              <a:solidFill>
                <a:schemeClr val="bg2">
                  <a:lumMod val="10000"/>
                </a:schemeClr>
              </a:solidFill>
            </a:endParaRP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Pupils will still require calculation skills but will need to answer questions in context and decide what is required to find a solution.</a:t>
            </a:r>
          </a:p>
          <a:p>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spTree>
    <p:extLst>
      <p:ext uri="{BB962C8B-B14F-4D97-AF65-F5344CB8AC3E}">
        <p14:creationId xmlns:p14="http://schemas.microsoft.com/office/powerpoint/2010/main" val="3462260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Sample Questions – paper 1</a:t>
            </a:r>
            <a:endParaRPr lang="en-GB" dirty="0"/>
          </a:p>
        </p:txBody>
      </p:sp>
      <p:sp>
        <p:nvSpPr>
          <p:cNvPr id="3" name="Content Placeholder 2"/>
          <p:cNvSpPr>
            <a:spLocks noGrp="1"/>
          </p:cNvSpPr>
          <p:nvPr>
            <p:ph idx="1"/>
          </p:nvPr>
        </p:nvSpPr>
        <p:spPr/>
        <p:txBody>
          <a:bodyPr/>
          <a:lstStyle/>
          <a:p>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pic>
        <p:nvPicPr>
          <p:cNvPr id="5"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45858"/>
            <a:ext cx="5845446" cy="503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45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Sample Questions – paper 2&amp;3</a:t>
            </a:r>
            <a:endParaRPr lang="en-GB" dirty="0"/>
          </a:p>
        </p:txBody>
      </p:sp>
      <p:sp>
        <p:nvSpPr>
          <p:cNvPr id="3" name="Content Placeholder 2"/>
          <p:cNvSpPr>
            <a:spLocks noGrp="1"/>
          </p:cNvSpPr>
          <p:nvPr>
            <p:ph idx="1"/>
          </p:nvPr>
        </p:nvSpPr>
        <p:spPr/>
        <p:txBody>
          <a:bodyPr/>
          <a:lstStyle/>
          <a:p>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pic>
        <p:nvPicPr>
          <p:cNvPr id="5"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56792"/>
            <a:ext cx="770890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19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Sample Questions – paper 2&amp;3</a:t>
            </a:r>
            <a:endParaRPr lang="en-GB" dirty="0"/>
          </a:p>
        </p:txBody>
      </p:sp>
      <p:sp>
        <p:nvSpPr>
          <p:cNvPr id="3" name="Content Placeholder 2"/>
          <p:cNvSpPr>
            <a:spLocks noGrp="1"/>
          </p:cNvSpPr>
          <p:nvPr>
            <p:ph idx="1"/>
          </p:nvPr>
        </p:nvSpPr>
        <p:spPr/>
        <p:txBody>
          <a:bodyPr/>
          <a:lstStyle/>
          <a:p>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777" y="1308696"/>
            <a:ext cx="7791917" cy="514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023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l"/>
            <a:r>
              <a:rPr lang="en-GB" dirty="0" smtClean="0"/>
              <a:t>Teacher Assessment  </a:t>
            </a:r>
            <a:endParaRPr lang="en-GB" dirty="0"/>
          </a:p>
        </p:txBody>
      </p:sp>
      <p:sp>
        <p:nvSpPr>
          <p:cNvPr id="3" name="Content Placeholder 2"/>
          <p:cNvSpPr>
            <a:spLocks noGrp="1"/>
          </p:cNvSpPr>
          <p:nvPr>
            <p:ph idx="1"/>
          </p:nvPr>
        </p:nvSpPr>
        <p:spPr>
          <a:xfrm>
            <a:off x="457200" y="1345858"/>
            <a:ext cx="8229600" cy="4780305"/>
          </a:xfrm>
        </p:spPr>
        <p:txBody>
          <a:bodyPr>
            <a:normAutofit fontScale="77500" lnSpcReduction="20000"/>
          </a:bodyPr>
          <a:lstStyle/>
          <a:p>
            <a:r>
              <a:rPr lang="en-GB" dirty="0" smtClean="0"/>
              <a:t>Writing and Science are only assessed through teacher assessment – there are no tests for writing and science.</a:t>
            </a:r>
            <a:endParaRPr lang="en-GB" dirty="0"/>
          </a:p>
          <a:p>
            <a:r>
              <a:rPr lang="en-GB" dirty="0" smtClean="0"/>
              <a:t>To help with teacher assessment the </a:t>
            </a:r>
            <a:r>
              <a:rPr lang="en-GB" dirty="0" err="1" smtClean="0"/>
              <a:t>DfE</a:t>
            </a:r>
            <a:r>
              <a:rPr lang="en-GB" dirty="0" smtClean="0"/>
              <a:t> produced ‘</a:t>
            </a:r>
            <a:r>
              <a:rPr lang="en-GB" b="1" i="1" dirty="0" smtClean="0"/>
              <a:t>Interim Frameworks</a:t>
            </a:r>
            <a:r>
              <a:rPr lang="en-GB" dirty="0" smtClean="0"/>
              <a:t>’ in 2016.</a:t>
            </a:r>
          </a:p>
          <a:p>
            <a:r>
              <a:rPr lang="en-GB" dirty="0" smtClean="0"/>
              <a:t>They set out the standards a pupil will be assessed against in </a:t>
            </a:r>
            <a:r>
              <a:rPr lang="en-GB" b="1" i="1" dirty="0" smtClean="0"/>
              <a:t>writing and science.  </a:t>
            </a:r>
            <a:r>
              <a:rPr lang="en-GB" dirty="0" smtClean="0"/>
              <a:t>There are also standards for maths and reading.</a:t>
            </a:r>
          </a:p>
          <a:p>
            <a:r>
              <a:rPr lang="en-GB" dirty="0" smtClean="0"/>
              <a:t>The Interim Frameworks draw on the National Curriculum expectations and focuses only on the key aspects for assessment.  Pupils achieving the different standards within this interim framework will also be able to demonstrate a broader range of skills than those being assessed.</a:t>
            </a:r>
          </a:p>
          <a:p>
            <a:r>
              <a:rPr lang="en-GB" b="1" i="1" dirty="0" smtClean="0"/>
              <a:t>All of the criteria must be met </a:t>
            </a:r>
            <a:r>
              <a:rPr lang="en-GB" dirty="0" smtClean="0"/>
              <a:t>for a child to attain the ‘Expected Standard’.</a:t>
            </a:r>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spTree>
    <p:extLst>
      <p:ext uri="{BB962C8B-B14F-4D97-AF65-F5344CB8AC3E}">
        <p14:creationId xmlns:p14="http://schemas.microsoft.com/office/powerpoint/2010/main" val="997308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pPr algn="l"/>
            <a:r>
              <a:rPr lang="en-GB" sz="3200" b="1" i="1" dirty="0" smtClean="0"/>
              <a:t>Writing Teacher Assessments</a:t>
            </a:r>
            <a:endParaRPr lang="en-GB" sz="3200" b="1" dirty="0"/>
          </a:p>
        </p:txBody>
      </p:sp>
      <p:sp>
        <p:nvSpPr>
          <p:cNvPr id="3" name="Content Placeholder 2"/>
          <p:cNvSpPr>
            <a:spLocks noGrp="1"/>
          </p:cNvSpPr>
          <p:nvPr>
            <p:ph idx="1"/>
          </p:nvPr>
        </p:nvSpPr>
        <p:spPr>
          <a:xfrm>
            <a:off x="457200" y="1484784"/>
            <a:ext cx="8229600" cy="4641379"/>
          </a:xfrm>
        </p:spPr>
        <p:txBody>
          <a:bodyPr/>
          <a:lstStyle/>
          <a:p>
            <a:endParaRPr lang="en-GB" b="1"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3375" y="5609889"/>
            <a:ext cx="1224136" cy="1224136"/>
          </a:xfrm>
          <a:prstGeom prst="rect">
            <a:avLst/>
          </a:prstGeom>
          <a:noFill/>
          <a:ln>
            <a:noFill/>
          </a:ln>
        </p:spPr>
      </p:pic>
      <p:sp>
        <p:nvSpPr>
          <p:cNvPr id="5" name="TextBox 4"/>
          <p:cNvSpPr txBox="1"/>
          <p:nvPr/>
        </p:nvSpPr>
        <p:spPr>
          <a:xfrm>
            <a:off x="630389" y="1484784"/>
            <a:ext cx="7903883" cy="646331"/>
          </a:xfrm>
          <a:prstGeom prst="rect">
            <a:avLst/>
          </a:prstGeom>
          <a:solidFill>
            <a:schemeClr val="accent2">
              <a:lumMod val="20000"/>
              <a:lumOff val="80000"/>
            </a:schemeClr>
          </a:solidFill>
          <a:ln>
            <a:solidFill>
              <a:schemeClr val="tx1"/>
            </a:solidFill>
          </a:ln>
        </p:spPr>
        <p:txBody>
          <a:bodyPr wrap="square" rtlCol="0">
            <a:spAutoFit/>
          </a:bodyPr>
          <a:lstStyle/>
          <a:p>
            <a:r>
              <a:rPr lang="en-GB" b="1" dirty="0"/>
              <a:t>Children not meeting t</a:t>
            </a:r>
            <a:r>
              <a:rPr lang="en-GB" dirty="0"/>
              <a:t>he </a:t>
            </a:r>
            <a:r>
              <a:rPr lang="en-GB" b="1" dirty="0"/>
              <a:t>WORKING TOWARDS </a:t>
            </a:r>
            <a:r>
              <a:rPr lang="en-GB" dirty="0" smtClean="0"/>
              <a:t>‘</a:t>
            </a:r>
            <a:r>
              <a:rPr lang="en-GB" b="1" dirty="0" smtClean="0"/>
              <a:t>Expected Standard</a:t>
            </a:r>
            <a:r>
              <a:rPr lang="en-GB" dirty="0"/>
              <a:t>’ category for a pupil at the end of Year </a:t>
            </a:r>
            <a:r>
              <a:rPr lang="en-GB" dirty="0" smtClean="0"/>
              <a:t>6</a:t>
            </a:r>
            <a:endParaRPr lang="en-GB" dirty="0"/>
          </a:p>
        </p:txBody>
      </p:sp>
      <p:sp>
        <p:nvSpPr>
          <p:cNvPr id="6" name="TextBox 5"/>
          <p:cNvSpPr txBox="1"/>
          <p:nvPr/>
        </p:nvSpPr>
        <p:spPr>
          <a:xfrm>
            <a:off x="641152" y="2452246"/>
            <a:ext cx="7903883" cy="369332"/>
          </a:xfrm>
          <a:prstGeom prst="rect">
            <a:avLst/>
          </a:prstGeom>
          <a:solidFill>
            <a:schemeClr val="accent6">
              <a:lumMod val="40000"/>
              <a:lumOff val="60000"/>
            </a:schemeClr>
          </a:solidFill>
          <a:ln>
            <a:solidFill>
              <a:schemeClr val="tx1"/>
            </a:solidFill>
          </a:ln>
        </p:spPr>
        <p:txBody>
          <a:bodyPr wrap="square" rtlCol="0">
            <a:spAutoFit/>
          </a:bodyPr>
          <a:lstStyle/>
          <a:p>
            <a:r>
              <a:rPr lang="en-GB" b="1" dirty="0"/>
              <a:t>WORKING TOWARDS </a:t>
            </a:r>
            <a:r>
              <a:rPr lang="en-GB" dirty="0"/>
              <a:t>the </a:t>
            </a:r>
            <a:r>
              <a:rPr lang="en-GB" dirty="0" smtClean="0"/>
              <a:t>‘</a:t>
            </a:r>
            <a:r>
              <a:rPr lang="en-GB" b="1" dirty="0" smtClean="0"/>
              <a:t>Expected </a:t>
            </a:r>
            <a:r>
              <a:rPr lang="en-GB" b="1" dirty="0"/>
              <a:t>Standard</a:t>
            </a:r>
            <a:r>
              <a:rPr lang="en-GB" dirty="0"/>
              <a:t>’ for a pupil at the </a:t>
            </a:r>
            <a:r>
              <a:rPr lang="en-GB" dirty="0" smtClean="0"/>
              <a:t>end of </a:t>
            </a:r>
            <a:r>
              <a:rPr lang="en-GB" dirty="0"/>
              <a:t>Year </a:t>
            </a:r>
            <a:r>
              <a:rPr lang="en-GB" dirty="0" smtClean="0"/>
              <a:t>6</a:t>
            </a:r>
            <a:endParaRPr lang="en-GB" dirty="0"/>
          </a:p>
        </p:txBody>
      </p:sp>
      <p:sp>
        <p:nvSpPr>
          <p:cNvPr id="7" name="TextBox 6"/>
          <p:cNvSpPr txBox="1"/>
          <p:nvPr/>
        </p:nvSpPr>
        <p:spPr>
          <a:xfrm>
            <a:off x="656863" y="3167282"/>
            <a:ext cx="7903883" cy="369332"/>
          </a:xfrm>
          <a:prstGeom prst="rect">
            <a:avLst/>
          </a:prstGeom>
          <a:solidFill>
            <a:schemeClr val="accent1">
              <a:lumMod val="60000"/>
              <a:lumOff val="40000"/>
            </a:schemeClr>
          </a:solidFill>
          <a:ln>
            <a:solidFill>
              <a:schemeClr val="tx1"/>
            </a:solidFill>
          </a:ln>
        </p:spPr>
        <p:txBody>
          <a:bodyPr wrap="square" rtlCol="0">
            <a:spAutoFit/>
          </a:bodyPr>
          <a:lstStyle/>
          <a:p>
            <a:r>
              <a:rPr lang="en-GB" b="1" dirty="0"/>
              <a:t>WORKING AT </a:t>
            </a:r>
            <a:r>
              <a:rPr lang="en-GB" dirty="0"/>
              <a:t>the </a:t>
            </a:r>
            <a:r>
              <a:rPr lang="en-GB" dirty="0" smtClean="0"/>
              <a:t>‘</a:t>
            </a:r>
            <a:r>
              <a:rPr lang="en-GB" b="1" dirty="0" smtClean="0"/>
              <a:t>Expected </a:t>
            </a:r>
            <a:r>
              <a:rPr lang="en-GB" b="1" dirty="0"/>
              <a:t>Standard</a:t>
            </a:r>
            <a:r>
              <a:rPr lang="en-GB" b="1" i="1" dirty="0"/>
              <a:t>’ </a:t>
            </a:r>
            <a:r>
              <a:rPr lang="en-GB" dirty="0"/>
              <a:t>for a pupil at the end of </a:t>
            </a:r>
            <a:r>
              <a:rPr lang="en-GB" dirty="0" smtClean="0"/>
              <a:t>Year 6</a:t>
            </a:r>
            <a:endParaRPr lang="en-GB" dirty="0"/>
          </a:p>
        </p:txBody>
      </p:sp>
      <p:sp>
        <p:nvSpPr>
          <p:cNvPr id="8" name="TextBox 7"/>
          <p:cNvSpPr txBox="1"/>
          <p:nvPr/>
        </p:nvSpPr>
        <p:spPr>
          <a:xfrm>
            <a:off x="638099" y="3861048"/>
            <a:ext cx="7903883" cy="646331"/>
          </a:xfrm>
          <a:prstGeom prst="rect">
            <a:avLst/>
          </a:prstGeom>
          <a:solidFill>
            <a:schemeClr val="accent3">
              <a:lumMod val="60000"/>
              <a:lumOff val="40000"/>
            </a:schemeClr>
          </a:solidFill>
          <a:ln>
            <a:solidFill>
              <a:schemeClr val="tx1"/>
            </a:solidFill>
          </a:ln>
        </p:spPr>
        <p:txBody>
          <a:bodyPr wrap="square" rtlCol="0">
            <a:spAutoFit/>
          </a:bodyPr>
          <a:lstStyle/>
          <a:p>
            <a:r>
              <a:rPr lang="en-GB" b="1" dirty="0"/>
              <a:t>WORKING AT GREATER DEPTH </a:t>
            </a:r>
            <a:r>
              <a:rPr lang="en-GB" b="1" i="1" dirty="0"/>
              <a:t>within </a:t>
            </a:r>
            <a:r>
              <a:rPr lang="en-GB" dirty="0"/>
              <a:t>the </a:t>
            </a:r>
            <a:r>
              <a:rPr lang="en-GB" dirty="0" smtClean="0"/>
              <a:t>‘</a:t>
            </a:r>
            <a:r>
              <a:rPr lang="en-GB" b="1" dirty="0" smtClean="0"/>
              <a:t>Expected </a:t>
            </a:r>
            <a:r>
              <a:rPr lang="en-GB" b="1" dirty="0"/>
              <a:t>Standard</a:t>
            </a:r>
            <a:r>
              <a:rPr lang="en-GB" dirty="0"/>
              <a:t>’ for </a:t>
            </a:r>
            <a:r>
              <a:rPr lang="en-GB" dirty="0" smtClean="0"/>
              <a:t>a pupil </a:t>
            </a:r>
            <a:r>
              <a:rPr lang="en-GB" dirty="0"/>
              <a:t>at the end of Year </a:t>
            </a:r>
            <a:r>
              <a:rPr lang="en-GB" dirty="0" smtClean="0"/>
              <a:t>6</a:t>
            </a:r>
            <a:endParaRPr lang="en-GB" dirty="0"/>
          </a:p>
        </p:txBody>
      </p:sp>
      <p:sp>
        <p:nvSpPr>
          <p:cNvPr id="9" name="TextBox 8"/>
          <p:cNvSpPr txBox="1"/>
          <p:nvPr/>
        </p:nvSpPr>
        <p:spPr>
          <a:xfrm>
            <a:off x="1314236" y="5258030"/>
            <a:ext cx="6589139" cy="369332"/>
          </a:xfrm>
          <a:prstGeom prst="rect">
            <a:avLst/>
          </a:prstGeom>
          <a:noFill/>
        </p:spPr>
        <p:txBody>
          <a:bodyPr wrap="square" rtlCol="0">
            <a:spAutoFit/>
          </a:bodyPr>
          <a:lstStyle/>
          <a:p>
            <a:endParaRPr lang="en-GB" dirty="0"/>
          </a:p>
        </p:txBody>
      </p:sp>
      <p:sp>
        <p:nvSpPr>
          <p:cNvPr id="10" name="TextBox 9"/>
          <p:cNvSpPr txBox="1"/>
          <p:nvPr/>
        </p:nvSpPr>
        <p:spPr>
          <a:xfrm>
            <a:off x="630389" y="5594986"/>
            <a:ext cx="7027192" cy="923330"/>
          </a:xfrm>
          <a:prstGeom prst="rect">
            <a:avLst/>
          </a:prstGeom>
          <a:noFill/>
        </p:spPr>
        <p:txBody>
          <a:bodyPr wrap="square" rtlCol="0">
            <a:spAutoFit/>
          </a:bodyPr>
          <a:lstStyle/>
          <a:p>
            <a:r>
              <a:rPr lang="en-GB" b="1" dirty="0" smtClean="0"/>
              <a:t>For Science, Reading and Maths pupils will be grouped into 2 categories --‐ Working at the expected standard, or a category for those pupils who do not meet the standard</a:t>
            </a:r>
            <a:r>
              <a:rPr lang="en-GB" b="1" dirty="0"/>
              <a:t>.</a:t>
            </a:r>
            <a:endParaRPr lang="en-GB" dirty="0"/>
          </a:p>
        </p:txBody>
      </p:sp>
    </p:spTree>
    <p:extLst>
      <p:ext uri="{BB962C8B-B14F-4D97-AF65-F5344CB8AC3E}">
        <p14:creationId xmlns:p14="http://schemas.microsoft.com/office/powerpoint/2010/main" val="12849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normAutofit fontScale="90000"/>
          </a:bodyPr>
          <a:lstStyle/>
          <a:p>
            <a:pPr algn="l"/>
            <a:r>
              <a:rPr lang="en-GB" dirty="0" smtClean="0"/>
              <a:t>What is the ‘Expected Standard’ </a:t>
            </a:r>
            <a:br>
              <a:rPr lang="en-GB" dirty="0" smtClean="0"/>
            </a:br>
            <a:r>
              <a:rPr lang="en-GB" dirty="0" smtClean="0"/>
              <a:t>in writing?</a:t>
            </a:r>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sp>
        <p:nvSpPr>
          <p:cNvPr id="5" name="TextBox 4"/>
          <p:cNvSpPr txBox="1"/>
          <p:nvPr/>
        </p:nvSpPr>
        <p:spPr>
          <a:xfrm>
            <a:off x="395536" y="1345858"/>
            <a:ext cx="8278247" cy="1200329"/>
          </a:xfrm>
          <a:prstGeom prst="rect">
            <a:avLst/>
          </a:prstGeom>
          <a:noFill/>
        </p:spPr>
        <p:txBody>
          <a:bodyPr wrap="square" rtlCol="0">
            <a:spAutoFit/>
          </a:bodyPr>
          <a:lstStyle/>
          <a:p>
            <a:r>
              <a:rPr lang="en-GB" dirty="0" smtClean="0"/>
              <a:t>Last year the </a:t>
            </a:r>
            <a:r>
              <a:rPr lang="en-GB" dirty="0" err="1" smtClean="0"/>
              <a:t>DfE</a:t>
            </a:r>
            <a:r>
              <a:rPr lang="en-GB" dirty="0" smtClean="0"/>
              <a:t> issued some guidance for</a:t>
            </a:r>
            <a:r>
              <a:rPr lang="en-GB" dirty="0"/>
              <a:t> </a:t>
            </a:r>
            <a:r>
              <a:rPr lang="en-GB" dirty="0" smtClean="0"/>
              <a:t>schools showing examples of pupils writing which had been assessed as meeting the ‘Expected Standard’, working towards the ‘Expected Standard’ and working at greater depth within the ‘Expected Standard’.</a:t>
            </a:r>
            <a:endParaRPr lang="en-GB" dirty="0"/>
          </a:p>
          <a:p>
            <a:r>
              <a:rPr lang="en-GB" dirty="0" smtClean="0"/>
              <a:t>Pupils are assessed not just through one piece of writing but across a range of pieces.</a:t>
            </a:r>
          </a:p>
        </p:txBody>
      </p:sp>
      <p:sp>
        <p:nvSpPr>
          <p:cNvPr id="6" name="TextBox 5"/>
          <p:cNvSpPr txBox="1"/>
          <p:nvPr/>
        </p:nvSpPr>
        <p:spPr>
          <a:xfrm>
            <a:off x="205202" y="6421978"/>
            <a:ext cx="8136904" cy="369332"/>
          </a:xfrm>
          <a:prstGeom prst="rect">
            <a:avLst/>
          </a:prstGeom>
          <a:noFill/>
        </p:spPr>
        <p:txBody>
          <a:bodyPr wrap="square" rtlCol="0">
            <a:spAutoFit/>
          </a:bodyPr>
          <a:lstStyle/>
          <a:p>
            <a:r>
              <a:rPr lang="en-GB" dirty="0" smtClean="0"/>
              <a:t>Children are expected to be able to write using a </a:t>
            </a:r>
            <a:r>
              <a:rPr lang="en-GB" dirty="0"/>
              <a:t>r</a:t>
            </a:r>
            <a:r>
              <a:rPr lang="en-GB" dirty="0" smtClean="0"/>
              <a:t>ange of different genres</a:t>
            </a:r>
            <a:r>
              <a:rPr lang="en-GB" dirty="0"/>
              <a:t>.</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2663972"/>
            <a:ext cx="7344816" cy="37450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9933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How to help your child</a:t>
            </a:r>
            <a:endParaRPr lang="en-GB" dirty="0"/>
          </a:p>
        </p:txBody>
      </p:sp>
      <p:sp>
        <p:nvSpPr>
          <p:cNvPr id="3" name="Content Placeholder 2"/>
          <p:cNvSpPr>
            <a:spLocks noGrp="1"/>
          </p:cNvSpPr>
          <p:nvPr>
            <p:ph idx="1"/>
          </p:nvPr>
        </p:nvSpPr>
        <p:spPr>
          <a:xfrm>
            <a:off x="457200" y="1600200"/>
            <a:ext cx="8229600" cy="4997152"/>
          </a:xfrm>
        </p:spPr>
        <p:txBody>
          <a:bodyPr>
            <a:normAutofit fontScale="62500" lnSpcReduction="20000"/>
          </a:bodyPr>
          <a:lstStyle/>
          <a:p>
            <a:pPr indent="-160338">
              <a:defRPr/>
            </a:pPr>
            <a:r>
              <a:rPr lang="en-GB" dirty="0">
                <a:solidFill>
                  <a:schemeClr val="bg2">
                    <a:lumMod val="10000"/>
                  </a:schemeClr>
                </a:solidFill>
              </a:rPr>
              <a:t>First and foremost, support and reassure your child that there is nothing to worry about and they should always just try their best. Praise and encourage!</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Ensure your child has the best possible attendance at school.</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Support your child with any homework tasks.</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Reading, spelling and arithmetic (e.g. times tables) are always good to practise.</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Talk to your child about what they have learnt at school and what book(s) they are reading (the character, the plot, their opinion).</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Make sure your child has a good sleep and healthy breakfast every </a:t>
            </a:r>
            <a:r>
              <a:rPr lang="en-GB" dirty="0" smtClean="0">
                <a:solidFill>
                  <a:schemeClr val="bg2">
                    <a:lumMod val="10000"/>
                  </a:schemeClr>
                </a:solidFill>
              </a:rPr>
              <a:t>morning.  We provide breakfast for any year 6 pupil who wants to attend on Monday to Thursday of SATs week.</a:t>
            </a:r>
            <a:endParaRPr lang="en-GB" dirty="0">
              <a:solidFill>
                <a:schemeClr val="bg2">
                  <a:lumMod val="10000"/>
                </a:schemeClr>
              </a:solidFill>
            </a:endParaRPr>
          </a:p>
          <a:p>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spTree>
    <p:extLst>
      <p:ext uri="{BB962C8B-B14F-4D97-AF65-F5344CB8AC3E}">
        <p14:creationId xmlns:p14="http://schemas.microsoft.com/office/powerpoint/2010/main" val="3634686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a:bodyPr>
          <a:lstStyle/>
          <a:p>
            <a:pPr algn="l"/>
            <a:r>
              <a:rPr lang="en-GB" sz="3600" b="1" dirty="0" smtClean="0"/>
              <a:t>KS2 Assessment – recent changes</a:t>
            </a:r>
            <a:endParaRPr lang="en-GB" sz="3600" b="1" dirty="0"/>
          </a:p>
        </p:txBody>
      </p:sp>
      <p:sp>
        <p:nvSpPr>
          <p:cNvPr id="3" name="Content Placeholder 2"/>
          <p:cNvSpPr>
            <a:spLocks noGrp="1"/>
          </p:cNvSpPr>
          <p:nvPr>
            <p:ph idx="1"/>
          </p:nvPr>
        </p:nvSpPr>
        <p:spPr>
          <a:xfrm>
            <a:off x="323528" y="1345858"/>
            <a:ext cx="8568952" cy="4963462"/>
          </a:xfrm>
        </p:spPr>
        <p:txBody>
          <a:bodyPr>
            <a:normAutofit fontScale="92500" lnSpcReduction="20000"/>
          </a:bodyPr>
          <a:lstStyle/>
          <a:p>
            <a:r>
              <a:rPr lang="en-GB" sz="2800" dirty="0" smtClean="0"/>
              <a:t>A couple of years ago the government introduced a new national curriculum framework. </a:t>
            </a:r>
            <a:r>
              <a:rPr lang="en-GB" sz="2800" dirty="0" smtClean="0">
                <a:solidFill>
                  <a:schemeClr val="bg2">
                    <a:lumMod val="10000"/>
                  </a:schemeClr>
                </a:solidFill>
              </a:rPr>
              <a:t>The new curriculum is more rigorous and sets high expectations</a:t>
            </a:r>
            <a:r>
              <a:rPr lang="en-GB" sz="2800" dirty="0" smtClean="0"/>
              <a:t>.</a:t>
            </a:r>
          </a:p>
          <a:p>
            <a:r>
              <a:rPr lang="en-GB" sz="2800" dirty="0" smtClean="0"/>
              <a:t>New SATs test for KS2, to reflect the new curriculum, were introduced last year.</a:t>
            </a:r>
          </a:p>
          <a:p>
            <a:r>
              <a:rPr lang="en-GB" sz="2800" dirty="0" smtClean="0"/>
              <a:t>A new system of reporting pupils achievement was also introduced. </a:t>
            </a:r>
          </a:p>
          <a:p>
            <a:r>
              <a:rPr lang="en-GB" sz="2800" dirty="0" smtClean="0">
                <a:solidFill>
                  <a:schemeClr val="bg2">
                    <a:lumMod val="10000"/>
                  </a:schemeClr>
                </a:solidFill>
              </a:rPr>
              <a:t>‘</a:t>
            </a:r>
            <a:r>
              <a:rPr lang="en-GB" sz="2800" dirty="0">
                <a:solidFill>
                  <a:schemeClr val="bg2">
                    <a:lumMod val="10000"/>
                  </a:schemeClr>
                </a:solidFill>
              </a:rPr>
              <a:t>Old’ national curriculum levels (e.g. Level 3, 4, 5) are no longer </a:t>
            </a:r>
            <a:r>
              <a:rPr lang="en-GB" sz="2800" dirty="0" smtClean="0">
                <a:solidFill>
                  <a:schemeClr val="bg2">
                    <a:lumMod val="10000"/>
                  </a:schemeClr>
                </a:solidFill>
              </a:rPr>
              <a:t>used.</a:t>
            </a:r>
          </a:p>
          <a:p>
            <a:r>
              <a:rPr lang="en-GB" sz="2800" dirty="0" smtClean="0">
                <a:solidFill>
                  <a:schemeClr val="bg2">
                    <a:lumMod val="10000"/>
                  </a:schemeClr>
                </a:solidFill>
              </a:rPr>
              <a:t>Test </a:t>
            </a:r>
            <a:r>
              <a:rPr lang="en-GB" sz="2800" dirty="0">
                <a:solidFill>
                  <a:schemeClr val="bg2">
                    <a:lumMod val="10000"/>
                  </a:schemeClr>
                </a:solidFill>
              </a:rPr>
              <a:t>results are now reported as a ‘scaled </a:t>
            </a:r>
            <a:r>
              <a:rPr lang="en-GB" sz="2800" dirty="0" smtClean="0">
                <a:solidFill>
                  <a:schemeClr val="bg2">
                    <a:lumMod val="10000"/>
                  </a:schemeClr>
                </a:solidFill>
              </a:rPr>
              <a:t>score.’</a:t>
            </a:r>
          </a:p>
          <a:p>
            <a:r>
              <a:rPr lang="en-GB" sz="2800" dirty="0" smtClean="0">
                <a:solidFill>
                  <a:schemeClr val="bg2">
                    <a:lumMod val="10000"/>
                  </a:schemeClr>
                </a:solidFill>
              </a:rPr>
              <a:t>Your </a:t>
            </a:r>
            <a:r>
              <a:rPr lang="en-GB" sz="2800" dirty="0">
                <a:solidFill>
                  <a:schemeClr val="bg2">
                    <a:lumMod val="10000"/>
                  </a:schemeClr>
                </a:solidFill>
              </a:rPr>
              <a:t>child will still be taught with the highest expectations and cover all required elements of the curriculum as in previous years.</a:t>
            </a:r>
          </a:p>
          <a:p>
            <a:endParaRPr lang="en-GB" sz="2600" dirty="0" smtClean="0">
              <a:latin typeface="+mj-lt"/>
            </a:endParaRPr>
          </a:p>
          <a:p>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spTree>
    <p:extLst>
      <p:ext uri="{BB962C8B-B14F-4D97-AF65-F5344CB8AC3E}">
        <p14:creationId xmlns:p14="http://schemas.microsoft.com/office/powerpoint/2010/main" val="3140126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t>How to help your child with reading </a:t>
            </a:r>
            <a:endParaRPr lang="en-GB" sz="3600" b="1" dirty="0"/>
          </a:p>
        </p:txBody>
      </p:sp>
      <p:sp>
        <p:nvSpPr>
          <p:cNvPr id="3" name="Content Placeholder 2"/>
          <p:cNvSpPr>
            <a:spLocks noGrp="1"/>
          </p:cNvSpPr>
          <p:nvPr>
            <p:ph idx="1"/>
          </p:nvPr>
        </p:nvSpPr>
        <p:spPr>
          <a:xfrm>
            <a:off x="395536" y="1412776"/>
            <a:ext cx="8352928" cy="5184576"/>
          </a:xfrm>
        </p:spPr>
        <p:txBody>
          <a:bodyPr>
            <a:normAutofit fontScale="47500" lnSpcReduction="20000"/>
          </a:bodyPr>
          <a:lstStyle/>
          <a:p>
            <a:pPr indent="-160338">
              <a:defRPr/>
            </a:pPr>
            <a:r>
              <a:rPr lang="en-GB" sz="3400" dirty="0">
                <a:solidFill>
                  <a:schemeClr val="bg2">
                    <a:lumMod val="10000"/>
                  </a:schemeClr>
                </a:solidFill>
              </a:rPr>
              <a:t>Listening to your child read can take many forms.</a:t>
            </a:r>
          </a:p>
          <a:p>
            <a:pPr indent="-160338">
              <a:defRPr/>
            </a:pPr>
            <a:endParaRPr lang="en-GB" sz="3400" dirty="0">
              <a:solidFill>
                <a:schemeClr val="bg2">
                  <a:lumMod val="10000"/>
                </a:schemeClr>
              </a:solidFill>
            </a:endParaRPr>
          </a:p>
          <a:p>
            <a:pPr indent="-160338">
              <a:defRPr/>
            </a:pPr>
            <a:r>
              <a:rPr lang="en-GB" sz="3400" dirty="0">
                <a:solidFill>
                  <a:schemeClr val="bg2">
                    <a:lumMod val="10000"/>
                  </a:schemeClr>
                </a:solidFill>
              </a:rPr>
              <a:t>First and foremost, focus </a:t>
            </a:r>
            <a:r>
              <a:rPr lang="en-GB" sz="3400" dirty="0" smtClean="0">
                <a:solidFill>
                  <a:schemeClr val="bg2">
                    <a:lumMod val="10000"/>
                  </a:schemeClr>
                </a:solidFill>
              </a:rPr>
              <a:t>on developing </a:t>
            </a:r>
            <a:r>
              <a:rPr lang="en-GB" sz="3400" dirty="0">
                <a:solidFill>
                  <a:schemeClr val="bg2">
                    <a:lumMod val="10000"/>
                  </a:schemeClr>
                </a:solidFill>
              </a:rPr>
              <a:t>an enjoyment and love of reading.</a:t>
            </a:r>
          </a:p>
          <a:p>
            <a:pPr indent="-160338">
              <a:defRPr/>
            </a:pPr>
            <a:endParaRPr lang="en-GB" sz="3400" dirty="0">
              <a:solidFill>
                <a:schemeClr val="bg2">
                  <a:lumMod val="10000"/>
                </a:schemeClr>
              </a:solidFill>
            </a:endParaRPr>
          </a:p>
          <a:p>
            <a:pPr indent="-160338">
              <a:defRPr/>
            </a:pPr>
            <a:r>
              <a:rPr lang="en-GB" sz="3400" dirty="0">
                <a:solidFill>
                  <a:schemeClr val="bg2">
                    <a:lumMod val="10000"/>
                  </a:schemeClr>
                </a:solidFill>
              </a:rPr>
              <a:t>Enjoy stories together – reading stories to your child </a:t>
            </a:r>
            <a:r>
              <a:rPr lang="en-GB" sz="3400" dirty="0" smtClean="0">
                <a:solidFill>
                  <a:schemeClr val="bg2">
                    <a:lumMod val="10000"/>
                  </a:schemeClr>
                </a:solidFill>
              </a:rPr>
              <a:t>is </a:t>
            </a:r>
            <a:r>
              <a:rPr lang="en-GB" sz="3400" dirty="0">
                <a:solidFill>
                  <a:schemeClr val="bg2">
                    <a:lumMod val="10000"/>
                  </a:schemeClr>
                </a:solidFill>
              </a:rPr>
              <a:t>equally as important as listening to your child read.</a:t>
            </a:r>
          </a:p>
          <a:p>
            <a:pPr indent="-160338">
              <a:defRPr/>
            </a:pPr>
            <a:endParaRPr lang="en-GB" sz="3400" dirty="0">
              <a:solidFill>
                <a:schemeClr val="bg2">
                  <a:lumMod val="10000"/>
                </a:schemeClr>
              </a:solidFill>
            </a:endParaRPr>
          </a:p>
          <a:p>
            <a:pPr indent="-160338">
              <a:defRPr/>
            </a:pPr>
            <a:r>
              <a:rPr lang="en-GB" sz="3400" dirty="0">
                <a:solidFill>
                  <a:schemeClr val="bg2">
                    <a:lumMod val="10000"/>
                  </a:schemeClr>
                </a:solidFill>
              </a:rPr>
              <a:t>Read a little at a time but often, rather than rarely but for long periods of time!</a:t>
            </a:r>
          </a:p>
          <a:p>
            <a:pPr indent="-160338">
              <a:defRPr/>
            </a:pPr>
            <a:endParaRPr lang="en-GB" sz="3400" dirty="0">
              <a:solidFill>
                <a:schemeClr val="bg2">
                  <a:lumMod val="10000"/>
                </a:schemeClr>
              </a:solidFill>
            </a:endParaRPr>
          </a:p>
          <a:p>
            <a:pPr indent="-160338">
              <a:defRPr/>
            </a:pPr>
            <a:r>
              <a:rPr lang="en-GB" sz="3400" dirty="0">
                <a:solidFill>
                  <a:schemeClr val="bg2">
                    <a:lumMod val="10000"/>
                  </a:schemeClr>
                </a:solidFill>
              </a:rPr>
              <a:t>Talk about the story before, during and afterwards – discuss the plot, the characters, their feelings and actions, how it makes you feel, predict what will happen and encourage your child to have their own opinions.</a:t>
            </a:r>
          </a:p>
          <a:p>
            <a:pPr indent="-160338">
              <a:defRPr/>
            </a:pPr>
            <a:endParaRPr lang="en-GB" sz="3400" dirty="0">
              <a:solidFill>
                <a:schemeClr val="bg2">
                  <a:lumMod val="10000"/>
                </a:schemeClr>
              </a:solidFill>
            </a:endParaRPr>
          </a:p>
          <a:p>
            <a:pPr indent="-160338">
              <a:defRPr/>
            </a:pPr>
            <a:r>
              <a:rPr lang="en-GB" sz="3400" dirty="0">
                <a:solidFill>
                  <a:schemeClr val="bg2">
                    <a:lumMod val="10000"/>
                  </a:schemeClr>
                </a:solidFill>
              </a:rPr>
              <a:t>Look up definitions of words together – you could use a dictionary, the internet or an app on a phone or tablet.</a:t>
            </a:r>
          </a:p>
          <a:p>
            <a:pPr indent="-160338">
              <a:defRPr/>
            </a:pPr>
            <a:endParaRPr lang="en-GB" sz="3400" dirty="0">
              <a:solidFill>
                <a:schemeClr val="bg2">
                  <a:lumMod val="10000"/>
                </a:schemeClr>
              </a:solidFill>
            </a:endParaRPr>
          </a:p>
          <a:p>
            <a:pPr indent="-160338">
              <a:defRPr/>
            </a:pPr>
            <a:r>
              <a:rPr lang="en-GB" sz="3400" dirty="0">
                <a:solidFill>
                  <a:schemeClr val="bg2">
                    <a:lumMod val="10000"/>
                  </a:schemeClr>
                </a:solidFill>
              </a:rPr>
              <a:t>All reading is valuable – it doesn’t have to be just stories. Reading can involve anything from fiction and non-fiction, poetry, newspapers, magazines, football programmes, TV guides.</a:t>
            </a:r>
          </a:p>
          <a:p>
            <a:pPr indent="-160338">
              <a:defRPr/>
            </a:pPr>
            <a:endParaRPr lang="en-GB" sz="3400" dirty="0">
              <a:solidFill>
                <a:schemeClr val="bg2">
                  <a:lumMod val="10000"/>
                </a:schemeClr>
              </a:solidFill>
            </a:endParaRPr>
          </a:p>
          <a:p>
            <a:pPr indent="-160338">
              <a:defRPr/>
            </a:pPr>
            <a:r>
              <a:rPr lang="en-GB" sz="3400" dirty="0">
                <a:solidFill>
                  <a:schemeClr val="bg2">
                    <a:lumMod val="10000"/>
                  </a:schemeClr>
                </a:solidFill>
              </a:rPr>
              <a:t>Visit the local library - it’s free!</a:t>
            </a:r>
          </a:p>
          <a:p>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spTree>
    <p:extLst>
      <p:ext uri="{BB962C8B-B14F-4D97-AF65-F5344CB8AC3E}">
        <p14:creationId xmlns:p14="http://schemas.microsoft.com/office/powerpoint/2010/main" val="579638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t>How to help your child with writing </a:t>
            </a:r>
            <a:endParaRPr lang="en-GB" sz="3600" b="1" dirty="0"/>
          </a:p>
        </p:txBody>
      </p:sp>
      <p:sp>
        <p:nvSpPr>
          <p:cNvPr id="3" name="Content Placeholder 2"/>
          <p:cNvSpPr>
            <a:spLocks noGrp="1"/>
          </p:cNvSpPr>
          <p:nvPr>
            <p:ph idx="1"/>
          </p:nvPr>
        </p:nvSpPr>
        <p:spPr>
          <a:xfrm>
            <a:off x="457200" y="1345858"/>
            <a:ext cx="8229600" cy="5323502"/>
          </a:xfrm>
        </p:spPr>
        <p:txBody>
          <a:bodyPr>
            <a:normAutofit fontScale="40000" lnSpcReduction="20000"/>
          </a:bodyPr>
          <a:lstStyle/>
          <a:p>
            <a:pPr indent="-160338">
              <a:defRPr/>
            </a:pPr>
            <a:r>
              <a:rPr lang="en-GB" sz="4500" dirty="0">
                <a:solidFill>
                  <a:schemeClr val="bg2">
                    <a:lumMod val="10000"/>
                  </a:schemeClr>
                </a:solidFill>
              </a:rPr>
              <a:t>Practise and learn weekly spelling lists – make it fun!</a:t>
            </a:r>
          </a:p>
          <a:p>
            <a:pPr indent="-160338">
              <a:defRPr/>
            </a:pPr>
            <a:endParaRPr lang="en-GB" sz="4500" dirty="0">
              <a:solidFill>
                <a:schemeClr val="bg2">
                  <a:lumMod val="10000"/>
                </a:schemeClr>
              </a:solidFill>
            </a:endParaRPr>
          </a:p>
          <a:p>
            <a:pPr indent="-160338">
              <a:defRPr/>
            </a:pPr>
            <a:r>
              <a:rPr lang="en-GB" sz="4500" dirty="0">
                <a:solidFill>
                  <a:schemeClr val="bg2">
                    <a:lumMod val="10000"/>
                  </a:schemeClr>
                </a:solidFill>
              </a:rPr>
              <a:t>Encourage opportunities for writing such as letters to family or friends, shopping lists, notes or reminders, stories or poems.</a:t>
            </a:r>
          </a:p>
          <a:p>
            <a:pPr indent="-160338">
              <a:defRPr/>
            </a:pPr>
            <a:endParaRPr lang="en-GB" sz="4500" dirty="0">
              <a:solidFill>
                <a:schemeClr val="bg2">
                  <a:lumMod val="10000"/>
                </a:schemeClr>
              </a:solidFill>
            </a:endParaRPr>
          </a:p>
          <a:p>
            <a:pPr indent="-160338">
              <a:defRPr/>
            </a:pPr>
            <a:r>
              <a:rPr lang="en-GB" sz="4500" dirty="0">
                <a:solidFill>
                  <a:schemeClr val="bg2">
                    <a:lumMod val="10000"/>
                  </a:schemeClr>
                </a:solidFill>
              </a:rPr>
              <a:t>Write together – be a good role model for writing.</a:t>
            </a:r>
          </a:p>
          <a:p>
            <a:pPr indent="-160338">
              <a:defRPr/>
            </a:pPr>
            <a:endParaRPr lang="en-GB" sz="4500" dirty="0">
              <a:solidFill>
                <a:schemeClr val="bg2">
                  <a:lumMod val="10000"/>
                </a:schemeClr>
              </a:solidFill>
            </a:endParaRPr>
          </a:p>
          <a:p>
            <a:pPr indent="-160338">
              <a:defRPr/>
            </a:pPr>
            <a:r>
              <a:rPr lang="en-GB" sz="4500" dirty="0">
                <a:solidFill>
                  <a:schemeClr val="bg2">
                    <a:lumMod val="10000"/>
                  </a:schemeClr>
                </a:solidFill>
              </a:rPr>
              <a:t>Encourage use of a dictionary to check spelling and a thesaurus to find synonyms and expand vocabulary.</a:t>
            </a:r>
          </a:p>
          <a:p>
            <a:pPr indent="-160338">
              <a:defRPr/>
            </a:pPr>
            <a:endParaRPr lang="en-GB" sz="4500" dirty="0">
              <a:solidFill>
                <a:schemeClr val="bg2">
                  <a:lumMod val="10000"/>
                </a:schemeClr>
              </a:solidFill>
            </a:endParaRPr>
          </a:p>
          <a:p>
            <a:pPr indent="-160338">
              <a:defRPr/>
            </a:pPr>
            <a:r>
              <a:rPr lang="en-GB" sz="4500" dirty="0">
                <a:solidFill>
                  <a:schemeClr val="bg2">
                    <a:lumMod val="10000"/>
                  </a:schemeClr>
                </a:solidFill>
              </a:rPr>
              <a:t>Allow your child to use a computer for word processing, which will allow for editing and correcting of errors without lots of crossing out.</a:t>
            </a:r>
          </a:p>
          <a:p>
            <a:pPr indent="-160338">
              <a:defRPr/>
            </a:pPr>
            <a:endParaRPr lang="en-GB" sz="4500" dirty="0">
              <a:solidFill>
                <a:schemeClr val="bg2">
                  <a:lumMod val="10000"/>
                </a:schemeClr>
              </a:solidFill>
            </a:endParaRPr>
          </a:p>
          <a:p>
            <a:pPr indent="-160338">
              <a:defRPr/>
            </a:pPr>
            <a:r>
              <a:rPr lang="en-GB" sz="4500" dirty="0">
                <a:solidFill>
                  <a:schemeClr val="bg2">
                    <a:lumMod val="10000"/>
                  </a:schemeClr>
                </a:solidFill>
              </a:rPr>
              <a:t>Remember that good readers become good writers! Identify good writing features when reading (e.g. vocabulary, sentence structure, punctuation).</a:t>
            </a:r>
          </a:p>
          <a:p>
            <a:pPr indent="-160338">
              <a:defRPr/>
            </a:pPr>
            <a:endParaRPr lang="en-GB" sz="4500" dirty="0">
              <a:solidFill>
                <a:schemeClr val="bg2">
                  <a:lumMod val="10000"/>
                </a:schemeClr>
              </a:solidFill>
            </a:endParaRPr>
          </a:p>
          <a:p>
            <a:pPr indent="-160338">
              <a:defRPr/>
            </a:pPr>
            <a:r>
              <a:rPr lang="en-GB" sz="4500" dirty="0">
                <a:solidFill>
                  <a:schemeClr val="bg2">
                    <a:lumMod val="10000"/>
                  </a:schemeClr>
                </a:solidFill>
              </a:rPr>
              <a:t>Show your appreciation: praise and encourage, even for small successes!</a:t>
            </a:r>
          </a:p>
          <a:p>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spTree>
    <p:extLst>
      <p:ext uri="{BB962C8B-B14F-4D97-AF65-F5344CB8AC3E}">
        <p14:creationId xmlns:p14="http://schemas.microsoft.com/office/powerpoint/2010/main" val="372333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t>How to help your child with maths</a:t>
            </a:r>
            <a:endParaRPr lang="en-GB" sz="3600" b="1" dirty="0"/>
          </a:p>
        </p:txBody>
      </p:sp>
      <p:sp>
        <p:nvSpPr>
          <p:cNvPr id="3" name="Content Placeholder 2"/>
          <p:cNvSpPr>
            <a:spLocks noGrp="1"/>
          </p:cNvSpPr>
          <p:nvPr>
            <p:ph idx="1"/>
          </p:nvPr>
        </p:nvSpPr>
        <p:spPr>
          <a:xfrm>
            <a:off x="457200" y="1345858"/>
            <a:ext cx="8229600" cy="5107478"/>
          </a:xfrm>
        </p:spPr>
        <p:txBody>
          <a:bodyPr>
            <a:normAutofit fontScale="55000" lnSpcReduction="20000"/>
          </a:bodyPr>
          <a:lstStyle/>
          <a:p>
            <a:pPr indent="-160338">
              <a:defRPr/>
            </a:pPr>
            <a:r>
              <a:rPr lang="en-GB" dirty="0">
                <a:solidFill>
                  <a:schemeClr val="bg2">
                    <a:lumMod val="10000"/>
                  </a:schemeClr>
                </a:solidFill>
              </a:rPr>
              <a:t>Play times tables games</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Play mental maths games including counting in different amounts, forwards and backwards.</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Encourage opportunities for telling the time.</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Encourage opportunities for counting coins and money; finding amounts or calculating change when shopping.</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Look for numbers on street signs, car registrations and anywhere else!</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Look for examples of 2D and 3D shapes around the home.</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Identify, weigh or measure  quantities and amounts in the kitchen or in recipes.</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Play games involving numbers or logic, such as dominoes, card games, darts, draughts or chess.</a:t>
            </a:r>
          </a:p>
          <a:p>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spTree>
    <p:extLst>
      <p:ext uri="{BB962C8B-B14F-4D97-AF65-F5344CB8AC3E}">
        <p14:creationId xmlns:p14="http://schemas.microsoft.com/office/powerpoint/2010/main" val="400111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pPr algn="l"/>
            <a:r>
              <a:rPr lang="en-GB" b="1" dirty="0" smtClean="0"/>
              <a:t>Scaled Scores</a:t>
            </a:r>
            <a:endParaRPr lang="en-GB" b="1" dirty="0"/>
          </a:p>
        </p:txBody>
      </p:sp>
      <p:sp>
        <p:nvSpPr>
          <p:cNvPr id="3" name="Content Placeholder 2"/>
          <p:cNvSpPr>
            <a:spLocks noGrp="1"/>
          </p:cNvSpPr>
          <p:nvPr>
            <p:ph idx="1"/>
          </p:nvPr>
        </p:nvSpPr>
        <p:spPr>
          <a:xfrm>
            <a:off x="457200" y="1345858"/>
            <a:ext cx="8229600" cy="4780305"/>
          </a:xfrm>
        </p:spPr>
        <p:txBody>
          <a:bodyPr>
            <a:normAutofit fontScale="55000" lnSpcReduction="20000"/>
          </a:bodyPr>
          <a:lstStyle/>
          <a:p>
            <a:pPr indent="-160338">
              <a:defRPr/>
            </a:pPr>
            <a:r>
              <a:rPr lang="en-GB" dirty="0">
                <a:solidFill>
                  <a:schemeClr val="bg2">
                    <a:lumMod val="10000"/>
                  </a:schemeClr>
                </a:solidFill>
              </a:rPr>
              <a:t>What is meant by ‘scaled scores’?</a:t>
            </a:r>
          </a:p>
          <a:p>
            <a:pPr indent="-160338">
              <a:defRPr/>
            </a:pPr>
            <a:endParaRPr lang="en-GB" dirty="0">
              <a:solidFill>
                <a:schemeClr val="bg2">
                  <a:lumMod val="10000"/>
                </a:schemeClr>
              </a:solidFill>
            </a:endParaRPr>
          </a:p>
          <a:p>
            <a:pPr indent="-160338">
              <a:defRPr/>
            </a:pPr>
            <a:r>
              <a:rPr lang="en-GB" dirty="0" smtClean="0">
                <a:solidFill>
                  <a:schemeClr val="bg2">
                    <a:lumMod val="10000"/>
                  </a:schemeClr>
                </a:solidFill>
              </a:rPr>
              <a:t>A scaled score of 100 </a:t>
            </a:r>
            <a:r>
              <a:rPr lang="en-GB" dirty="0">
                <a:solidFill>
                  <a:schemeClr val="bg2">
                    <a:lumMod val="10000"/>
                  </a:schemeClr>
                </a:solidFill>
              </a:rPr>
              <a:t>will always represent the </a:t>
            </a:r>
            <a:r>
              <a:rPr lang="en-GB" dirty="0" smtClean="0">
                <a:solidFill>
                  <a:schemeClr val="bg2">
                    <a:lumMod val="10000"/>
                  </a:schemeClr>
                </a:solidFill>
              </a:rPr>
              <a:t>‘expected </a:t>
            </a:r>
            <a:r>
              <a:rPr lang="en-GB" dirty="0">
                <a:solidFill>
                  <a:schemeClr val="bg2">
                    <a:lumMod val="10000"/>
                  </a:schemeClr>
                </a:solidFill>
              </a:rPr>
              <a:t>standard’.</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Each pupil’s raw test score will therefore be converted into a score on the scale, either at, above or below 100.</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The scale will have a lower end point somewhere below 100 and an upper end point above 100.</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A child who achieves the </a:t>
            </a:r>
            <a:r>
              <a:rPr lang="en-GB" dirty="0" smtClean="0">
                <a:solidFill>
                  <a:schemeClr val="bg2">
                    <a:lumMod val="10000"/>
                  </a:schemeClr>
                </a:solidFill>
              </a:rPr>
              <a:t>‘expected </a:t>
            </a:r>
            <a:r>
              <a:rPr lang="en-GB" dirty="0">
                <a:solidFill>
                  <a:schemeClr val="bg2">
                    <a:lumMod val="10000"/>
                  </a:schemeClr>
                </a:solidFill>
              </a:rPr>
              <a:t>standard’ (a score of 100) will be judged to have demonstrated sufficient knowledge in the areas assessed by the tests.</a:t>
            </a:r>
          </a:p>
          <a:p>
            <a:pPr indent="-160338">
              <a:defRPr/>
            </a:pPr>
            <a:endParaRPr lang="en-GB" dirty="0">
              <a:solidFill>
                <a:schemeClr val="bg2">
                  <a:lumMod val="10000"/>
                </a:schemeClr>
              </a:solidFill>
            </a:endParaRPr>
          </a:p>
          <a:p>
            <a:pPr indent="-160338">
              <a:defRPr/>
            </a:pPr>
            <a:r>
              <a:rPr lang="en-GB" dirty="0" smtClean="0">
                <a:solidFill>
                  <a:schemeClr val="bg2">
                    <a:lumMod val="10000"/>
                  </a:schemeClr>
                </a:solidFill>
              </a:rPr>
              <a:t>Each pupil </a:t>
            </a:r>
            <a:r>
              <a:rPr lang="en-GB" dirty="0">
                <a:solidFill>
                  <a:schemeClr val="bg2">
                    <a:lumMod val="10000"/>
                  </a:schemeClr>
                </a:solidFill>
              </a:rPr>
              <a:t>will receive:</a:t>
            </a:r>
          </a:p>
          <a:p>
            <a:pPr marL="719138" indent="-177800">
              <a:buFont typeface="Courier New" panose="02070309020205020404" pitchFamily="49" charset="0"/>
              <a:buChar char="o"/>
              <a:defRPr/>
            </a:pPr>
            <a:r>
              <a:rPr lang="en-GB" dirty="0">
                <a:solidFill>
                  <a:schemeClr val="bg2">
                    <a:lumMod val="10000"/>
                  </a:schemeClr>
                </a:solidFill>
              </a:rPr>
              <a:t>A raw score (number of raw marks awarded).</a:t>
            </a:r>
          </a:p>
          <a:p>
            <a:pPr marL="719138" indent="-177800">
              <a:buFont typeface="Courier New" panose="02070309020205020404" pitchFamily="49" charset="0"/>
              <a:buChar char="o"/>
              <a:defRPr/>
            </a:pPr>
            <a:r>
              <a:rPr lang="en-GB" dirty="0">
                <a:solidFill>
                  <a:schemeClr val="bg2">
                    <a:lumMod val="10000"/>
                  </a:schemeClr>
                </a:solidFill>
              </a:rPr>
              <a:t>A scaled score in each tested subject.</a:t>
            </a:r>
          </a:p>
          <a:p>
            <a:pPr marL="719138" indent="-177800">
              <a:buFont typeface="Courier New" panose="02070309020205020404" pitchFamily="49" charset="0"/>
              <a:buChar char="o"/>
              <a:defRPr/>
            </a:pPr>
            <a:r>
              <a:rPr lang="en-GB" dirty="0">
                <a:solidFill>
                  <a:schemeClr val="bg2">
                    <a:lumMod val="10000"/>
                  </a:schemeClr>
                </a:solidFill>
              </a:rPr>
              <a:t>Confirmation of whether or not they attained the </a:t>
            </a:r>
            <a:r>
              <a:rPr lang="en-GB" dirty="0" smtClean="0">
                <a:solidFill>
                  <a:schemeClr val="bg2">
                    <a:lumMod val="10000"/>
                  </a:schemeClr>
                </a:solidFill>
              </a:rPr>
              <a:t>expected </a:t>
            </a:r>
            <a:r>
              <a:rPr lang="en-GB" dirty="0">
                <a:solidFill>
                  <a:schemeClr val="bg2">
                    <a:lumMod val="10000"/>
                  </a:schemeClr>
                </a:solidFill>
              </a:rPr>
              <a:t>standard.</a:t>
            </a:r>
          </a:p>
          <a:p>
            <a:pPr marL="182562" indent="0">
              <a:buNone/>
              <a:defRPr/>
            </a:pPr>
            <a:endParaRPr lang="en-GB" dirty="0">
              <a:solidFill>
                <a:schemeClr val="bg2">
                  <a:lumMod val="10000"/>
                </a:schemeClr>
              </a:solidFill>
              <a:latin typeface="BPreplay" panose="02000503000000020004" pitchFamily="50" charset="0"/>
            </a:endParaRPr>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spTree>
    <p:extLst>
      <p:ext uri="{BB962C8B-B14F-4D97-AF65-F5344CB8AC3E}">
        <p14:creationId xmlns:p14="http://schemas.microsoft.com/office/powerpoint/2010/main" val="308295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Scaled Score examples</a:t>
            </a:r>
            <a:endParaRPr lang="en-GB" b="1" dirty="0"/>
          </a:p>
        </p:txBody>
      </p:sp>
      <p:sp>
        <p:nvSpPr>
          <p:cNvPr id="3" name="Content Placeholder 2"/>
          <p:cNvSpPr>
            <a:spLocks noGrp="1"/>
          </p:cNvSpPr>
          <p:nvPr>
            <p:ph idx="1"/>
          </p:nvPr>
        </p:nvSpPr>
        <p:spPr>
          <a:xfrm>
            <a:off x="457200" y="1345858"/>
            <a:ext cx="8229600" cy="4780305"/>
          </a:xfrm>
        </p:spPr>
        <p:txBody>
          <a:bodyPr>
            <a:normAutofit fontScale="77500" lnSpcReduction="20000"/>
          </a:bodyPr>
          <a:lstStyle/>
          <a:p>
            <a:pPr indent="-160338">
              <a:defRPr/>
            </a:pPr>
            <a:r>
              <a:rPr lang="en-GB" b="1" dirty="0" smtClean="0">
                <a:solidFill>
                  <a:schemeClr val="bg2">
                    <a:lumMod val="10000"/>
                  </a:schemeClr>
                </a:solidFill>
              </a:rPr>
              <a:t>A </a:t>
            </a:r>
            <a:r>
              <a:rPr lang="en-GB" b="1" dirty="0">
                <a:solidFill>
                  <a:schemeClr val="bg2">
                    <a:lumMod val="10000"/>
                  </a:schemeClr>
                </a:solidFill>
              </a:rPr>
              <a:t>child awarded a scaled score of 100 is judged to have met the </a:t>
            </a:r>
            <a:r>
              <a:rPr lang="en-GB" b="1" dirty="0" smtClean="0">
                <a:solidFill>
                  <a:schemeClr val="bg2">
                    <a:lumMod val="10000"/>
                  </a:schemeClr>
                </a:solidFill>
              </a:rPr>
              <a:t>‘expected </a:t>
            </a:r>
            <a:r>
              <a:rPr lang="en-GB" b="1" dirty="0">
                <a:solidFill>
                  <a:schemeClr val="bg2">
                    <a:lumMod val="10000"/>
                  </a:schemeClr>
                </a:solidFill>
              </a:rPr>
              <a:t>standard’ in the area judged by the test.</a:t>
            </a:r>
          </a:p>
          <a:p>
            <a:pPr indent="-160338">
              <a:defRPr/>
            </a:pPr>
            <a:endParaRPr lang="en-GB" dirty="0">
              <a:solidFill>
                <a:schemeClr val="bg2">
                  <a:lumMod val="10000"/>
                </a:schemeClr>
              </a:solidFill>
            </a:endParaRPr>
          </a:p>
          <a:p>
            <a:pPr indent="-160338">
              <a:defRPr/>
            </a:pPr>
            <a:r>
              <a:rPr lang="en-GB" b="1" dirty="0">
                <a:solidFill>
                  <a:schemeClr val="bg2">
                    <a:lumMod val="10000"/>
                  </a:schemeClr>
                </a:solidFill>
              </a:rPr>
              <a:t>A child awarded a scaled score of more than 100 is judged to have exceeded the </a:t>
            </a:r>
            <a:r>
              <a:rPr lang="en-GB" b="1" dirty="0" smtClean="0">
                <a:solidFill>
                  <a:schemeClr val="bg2">
                    <a:lumMod val="10000"/>
                  </a:schemeClr>
                </a:solidFill>
              </a:rPr>
              <a:t>expected </a:t>
            </a:r>
            <a:r>
              <a:rPr lang="en-GB" b="1" dirty="0">
                <a:solidFill>
                  <a:schemeClr val="bg2">
                    <a:lumMod val="10000"/>
                  </a:schemeClr>
                </a:solidFill>
              </a:rPr>
              <a:t>standard and demonstrated a higher than expected knowledge of the curriculum for their age</a:t>
            </a:r>
            <a:r>
              <a:rPr lang="en-GB" b="1" dirty="0" smtClean="0">
                <a:solidFill>
                  <a:schemeClr val="bg2">
                    <a:lumMod val="10000"/>
                  </a:schemeClr>
                </a:solidFill>
              </a:rPr>
              <a:t>. </a:t>
            </a:r>
            <a:r>
              <a:rPr lang="en-GB" i="1" dirty="0" smtClean="0">
                <a:solidFill>
                  <a:schemeClr val="bg2">
                    <a:lumMod val="10000"/>
                  </a:schemeClr>
                </a:solidFill>
              </a:rPr>
              <a:t>There are no longer separate </a:t>
            </a:r>
            <a:r>
              <a:rPr lang="en-GB" i="1" dirty="0">
                <a:solidFill>
                  <a:schemeClr val="bg2">
                    <a:lumMod val="10000"/>
                  </a:schemeClr>
                </a:solidFill>
              </a:rPr>
              <a:t>tests for the most able </a:t>
            </a:r>
            <a:r>
              <a:rPr lang="en-GB" i="1" dirty="0" smtClean="0">
                <a:solidFill>
                  <a:schemeClr val="bg2">
                    <a:lumMod val="10000"/>
                  </a:schemeClr>
                </a:solidFill>
              </a:rPr>
              <a:t>children.  Instead</a:t>
            </a:r>
            <a:r>
              <a:rPr lang="en-GB" i="1" dirty="0">
                <a:solidFill>
                  <a:schemeClr val="bg2">
                    <a:lumMod val="10000"/>
                  </a:schemeClr>
                </a:solidFill>
              </a:rPr>
              <a:t>, each test will have scope for higher attaining pupils to show their strengths.</a:t>
            </a:r>
          </a:p>
          <a:p>
            <a:pPr marL="182562" indent="0">
              <a:buNone/>
              <a:defRPr/>
            </a:pPr>
            <a:endParaRPr lang="en-GB" dirty="0">
              <a:solidFill>
                <a:schemeClr val="bg2">
                  <a:lumMod val="10000"/>
                </a:schemeClr>
              </a:solidFill>
            </a:endParaRPr>
          </a:p>
          <a:p>
            <a:pPr indent="-160338">
              <a:defRPr/>
            </a:pPr>
            <a:r>
              <a:rPr lang="en-GB" b="1" dirty="0">
                <a:solidFill>
                  <a:schemeClr val="bg2">
                    <a:lumMod val="10000"/>
                  </a:schemeClr>
                </a:solidFill>
              </a:rPr>
              <a:t>A child awarded a scaled score of less than 100 is judged to have not yet met the </a:t>
            </a:r>
            <a:r>
              <a:rPr lang="en-GB" b="1" dirty="0" smtClean="0">
                <a:solidFill>
                  <a:schemeClr val="bg2">
                    <a:lumMod val="10000"/>
                  </a:schemeClr>
                </a:solidFill>
              </a:rPr>
              <a:t>expected </a:t>
            </a:r>
            <a:r>
              <a:rPr lang="en-GB" b="1" dirty="0">
                <a:solidFill>
                  <a:schemeClr val="bg2">
                    <a:lumMod val="10000"/>
                  </a:schemeClr>
                </a:solidFill>
              </a:rPr>
              <a:t>standard and performed below expectation for their age.</a:t>
            </a:r>
          </a:p>
          <a:p>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spTree>
    <p:extLst>
      <p:ext uri="{BB962C8B-B14F-4D97-AF65-F5344CB8AC3E}">
        <p14:creationId xmlns:p14="http://schemas.microsoft.com/office/powerpoint/2010/main" val="131684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The Tests</a:t>
            </a:r>
            <a:endParaRPr lang="en-GB" dirty="0"/>
          </a:p>
        </p:txBody>
      </p:sp>
      <p:sp>
        <p:nvSpPr>
          <p:cNvPr id="3" name="Content Placeholder 2"/>
          <p:cNvSpPr>
            <a:spLocks noGrp="1"/>
          </p:cNvSpPr>
          <p:nvPr>
            <p:ph idx="1"/>
          </p:nvPr>
        </p:nvSpPr>
        <p:spPr>
          <a:xfrm>
            <a:off x="457200" y="1556792"/>
            <a:ext cx="8229600" cy="4680520"/>
          </a:xfrm>
        </p:spPr>
        <p:txBody>
          <a:bodyPr>
            <a:normAutofit fontScale="62500" lnSpcReduction="20000"/>
          </a:bodyPr>
          <a:lstStyle/>
          <a:p>
            <a:pPr marL="0" indent="0">
              <a:buNone/>
              <a:defRPr/>
            </a:pPr>
            <a:r>
              <a:rPr lang="en-GB" altLang="en-US" dirty="0">
                <a:solidFill>
                  <a:srgbClr val="181717"/>
                </a:solidFill>
              </a:rPr>
              <a:t>Key Stage 2 SATs take place nationally in the week commencing </a:t>
            </a:r>
            <a:r>
              <a:rPr lang="en-GB" altLang="en-US" dirty="0" smtClean="0">
                <a:solidFill>
                  <a:srgbClr val="181717"/>
                </a:solidFill>
              </a:rPr>
              <a:t>8th </a:t>
            </a:r>
            <a:r>
              <a:rPr lang="en-GB" altLang="en-US" dirty="0">
                <a:solidFill>
                  <a:srgbClr val="181717"/>
                </a:solidFill>
              </a:rPr>
              <a:t>May </a:t>
            </a:r>
            <a:r>
              <a:rPr lang="en-GB" altLang="en-US" dirty="0" smtClean="0">
                <a:solidFill>
                  <a:srgbClr val="181717"/>
                </a:solidFill>
              </a:rPr>
              <a:t>2017.</a:t>
            </a:r>
            <a:endParaRPr lang="en-GB" altLang="en-US" dirty="0">
              <a:solidFill>
                <a:srgbClr val="181717"/>
              </a:solidFill>
            </a:endParaRPr>
          </a:p>
          <a:p>
            <a:pPr>
              <a:defRPr/>
            </a:pPr>
            <a:endParaRPr lang="en-GB" altLang="en-US" dirty="0">
              <a:solidFill>
                <a:srgbClr val="181717"/>
              </a:solidFill>
            </a:endParaRPr>
          </a:p>
          <a:p>
            <a:pPr marL="0" indent="0">
              <a:buNone/>
              <a:defRPr/>
            </a:pPr>
            <a:r>
              <a:rPr lang="en-GB" altLang="en-US" dirty="0">
                <a:solidFill>
                  <a:srgbClr val="181717"/>
                </a:solidFill>
              </a:rPr>
              <a:t>Statutory tests will be administered in the following subjects:</a:t>
            </a:r>
          </a:p>
          <a:p>
            <a:pPr>
              <a:buFont typeface="Wingdings" panose="05000000000000000000" pitchFamily="2" charset="2"/>
              <a:buChar char="v"/>
              <a:defRPr/>
            </a:pPr>
            <a:r>
              <a:rPr lang="en-GB" altLang="en-US" dirty="0">
                <a:solidFill>
                  <a:srgbClr val="181717"/>
                </a:solidFill>
              </a:rPr>
              <a:t>Reading (60 minutes)</a:t>
            </a:r>
          </a:p>
          <a:p>
            <a:pPr>
              <a:buFont typeface="Wingdings" panose="05000000000000000000" pitchFamily="2" charset="2"/>
              <a:buChar char="Ø"/>
              <a:defRPr/>
            </a:pPr>
            <a:r>
              <a:rPr lang="en-GB" altLang="en-US" dirty="0">
                <a:solidFill>
                  <a:srgbClr val="181717"/>
                </a:solidFill>
              </a:rPr>
              <a:t>Spelling (approximately 15 minutes)</a:t>
            </a:r>
          </a:p>
          <a:p>
            <a:pPr>
              <a:buFont typeface="Wingdings" panose="05000000000000000000" pitchFamily="2" charset="2"/>
              <a:buChar char="Ø"/>
              <a:defRPr/>
            </a:pPr>
            <a:r>
              <a:rPr lang="en-GB" altLang="en-US" dirty="0" smtClean="0">
                <a:solidFill>
                  <a:srgbClr val="181717"/>
                </a:solidFill>
              </a:rPr>
              <a:t>Punctuation, Vocabulary and Grammar (45 </a:t>
            </a:r>
            <a:r>
              <a:rPr lang="en-GB" altLang="en-US" dirty="0">
                <a:solidFill>
                  <a:srgbClr val="181717"/>
                </a:solidFill>
              </a:rPr>
              <a:t>minutes)</a:t>
            </a:r>
          </a:p>
          <a:p>
            <a:pPr>
              <a:buFont typeface="Wingdings" panose="05000000000000000000" pitchFamily="2" charset="2"/>
              <a:buChar char="q"/>
              <a:defRPr/>
            </a:pPr>
            <a:r>
              <a:rPr lang="en-GB" altLang="en-US" dirty="0">
                <a:solidFill>
                  <a:srgbClr val="181717"/>
                </a:solidFill>
              </a:rPr>
              <a:t>Mathematics</a:t>
            </a:r>
          </a:p>
          <a:p>
            <a:pPr>
              <a:defRPr/>
            </a:pPr>
            <a:r>
              <a:rPr lang="en-GB" altLang="en-US" dirty="0">
                <a:solidFill>
                  <a:srgbClr val="181717"/>
                </a:solidFill>
              </a:rPr>
              <a:t>- Paper 1: Arithmetic (30 minutes)</a:t>
            </a:r>
          </a:p>
          <a:p>
            <a:pPr>
              <a:defRPr/>
            </a:pPr>
            <a:r>
              <a:rPr lang="en-GB" altLang="en-US" dirty="0">
                <a:solidFill>
                  <a:srgbClr val="181717"/>
                </a:solidFill>
              </a:rPr>
              <a:t>- Paper 2: Reasoning (40 minutes)</a:t>
            </a:r>
          </a:p>
          <a:p>
            <a:pPr>
              <a:defRPr/>
            </a:pPr>
            <a:r>
              <a:rPr lang="en-GB" altLang="en-US" dirty="0">
                <a:solidFill>
                  <a:srgbClr val="181717"/>
                </a:solidFill>
              </a:rPr>
              <a:t>- Paper 3: Reasoning (40 minutes)</a:t>
            </a:r>
          </a:p>
          <a:p>
            <a:pPr marL="0" indent="0">
              <a:buNone/>
              <a:defRPr/>
            </a:pPr>
            <a:endParaRPr lang="en-GB" altLang="en-US" dirty="0">
              <a:solidFill>
                <a:srgbClr val="181717"/>
              </a:solidFill>
            </a:endParaRPr>
          </a:p>
          <a:p>
            <a:pPr>
              <a:defRPr/>
            </a:pPr>
            <a:r>
              <a:rPr lang="en-GB" altLang="en-US" dirty="0">
                <a:solidFill>
                  <a:srgbClr val="181717"/>
                </a:solidFill>
              </a:rPr>
              <a:t>All tests are externally marked.</a:t>
            </a:r>
          </a:p>
          <a:p>
            <a:pPr>
              <a:defRPr/>
            </a:pPr>
            <a:endParaRPr lang="en-GB" altLang="en-US" dirty="0">
              <a:solidFill>
                <a:srgbClr val="181717"/>
              </a:solidFill>
            </a:endParaRPr>
          </a:p>
          <a:p>
            <a:pPr>
              <a:defRPr/>
            </a:pPr>
            <a:r>
              <a:rPr lang="en-GB" altLang="en-US" dirty="0">
                <a:solidFill>
                  <a:srgbClr val="181717"/>
                </a:solidFill>
              </a:rPr>
              <a:t>Writing </a:t>
            </a:r>
            <a:r>
              <a:rPr lang="en-GB" altLang="en-US" dirty="0" smtClean="0">
                <a:solidFill>
                  <a:srgbClr val="181717"/>
                </a:solidFill>
              </a:rPr>
              <a:t> and Science is </a:t>
            </a:r>
            <a:r>
              <a:rPr lang="en-GB" altLang="en-US" dirty="0">
                <a:solidFill>
                  <a:srgbClr val="181717"/>
                </a:solidFill>
              </a:rPr>
              <a:t>‘Teacher Assessed’ internally, as in </a:t>
            </a:r>
            <a:r>
              <a:rPr lang="en-GB" altLang="en-US" dirty="0" smtClean="0">
                <a:solidFill>
                  <a:srgbClr val="181717"/>
                </a:solidFill>
              </a:rPr>
              <a:t>previous years</a:t>
            </a:r>
            <a:r>
              <a:rPr lang="en-GB" altLang="en-US" dirty="0">
                <a:solidFill>
                  <a:srgbClr val="181717"/>
                </a:solidFill>
              </a:rPr>
              <a:t>.</a:t>
            </a:r>
          </a:p>
          <a:p>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spTree>
    <p:extLst>
      <p:ext uri="{BB962C8B-B14F-4D97-AF65-F5344CB8AC3E}">
        <p14:creationId xmlns:p14="http://schemas.microsoft.com/office/powerpoint/2010/main" val="400558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t>Tests must be taken on the specified date </a:t>
            </a:r>
            <a:endParaRPr lang="en-GB" sz="3200" b="1"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988840"/>
            <a:ext cx="8064896" cy="361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075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Reading </a:t>
            </a:r>
            <a:endParaRPr lang="en-GB" dirty="0"/>
          </a:p>
        </p:txBody>
      </p:sp>
      <p:sp>
        <p:nvSpPr>
          <p:cNvPr id="3" name="Content Placeholder 2"/>
          <p:cNvSpPr>
            <a:spLocks noGrp="1"/>
          </p:cNvSpPr>
          <p:nvPr>
            <p:ph idx="1"/>
          </p:nvPr>
        </p:nvSpPr>
        <p:spPr/>
        <p:txBody>
          <a:bodyPr>
            <a:normAutofit fontScale="70000" lnSpcReduction="20000"/>
          </a:bodyPr>
          <a:lstStyle/>
          <a:p>
            <a:pPr indent="-160338">
              <a:defRPr/>
            </a:pPr>
            <a:r>
              <a:rPr lang="en-GB" dirty="0">
                <a:solidFill>
                  <a:schemeClr val="bg2">
                    <a:lumMod val="10000"/>
                  </a:schemeClr>
                </a:solidFill>
              </a:rPr>
              <a:t>The Reading Test consists of a single test paper with three unrelated reading texts.</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Children are given 60 minutes in total, which includes reading the texts and answering the questions.</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A total of 50 marks are available.</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Questions are designed to assess the comprehension and understanding of a child’s reading.</a:t>
            </a:r>
          </a:p>
          <a:p>
            <a:pPr indent="-160338">
              <a:defRPr/>
            </a:pPr>
            <a:endParaRPr lang="en-GB" dirty="0">
              <a:solidFill>
                <a:schemeClr val="bg2">
                  <a:lumMod val="10000"/>
                </a:schemeClr>
              </a:solidFill>
            </a:endParaRPr>
          </a:p>
          <a:p>
            <a:pPr indent="-160338">
              <a:defRPr/>
            </a:pPr>
            <a:r>
              <a:rPr lang="en-GB" dirty="0">
                <a:solidFill>
                  <a:schemeClr val="bg2">
                    <a:lumMod val="10000"/>
                  </a:schemeClr>
                </a:solidFill>
              </a:rPr>
              <a:t>Some questions are multiple choice or selected response, others require short answers and some require an extended response or explanation.</a:t>
            </a:r>
          </a:p>
          <a:p>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spTree>
    <p:extLst>
      <p:ext uri="{BB962C8B-B14F-4D97-AF65-F5344CB8AC3E}">
        <p14:creationId xmlns:p14="http://schemas.microsoft.com/office/powerpoint/2010/main" val="74767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116632"/>
            <a:ext cx="3610744" cy="1229226"/>
          </a:xfrm>
        </p:spPr>
        <p:txBody>
          <a:bodyPr>
            <a:normAutofit fontScale="90000"/>
          </a:bodyPr>
          <a:lstStyle/>
          <a:p>
            <a:pPr algn="l"/>
            <a:r>
              <a:rPr lang="en-GB" dirty="0" smtClean="0"/>
              <a:t>Sample </a:t>
            </a:r>
            <a:br>
              <a:rPr lang="en-GB" dirty="0" smtClean="0"/>
            </a:br>
            <a:r>
              <a:rPr lang="en-GB" dirty="0" smtClean="0"/>
              <a:t>Questions </a:t>
            </a:r>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93971" y="1700808"/>
            <a:ext cx="4049889"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77" y="332656"/>
            <a:ext cx="4277469" cy="31628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11" y="3933056"/>
            <a:ext cx="4175599" cy="26751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49928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91264" cy="1229226"/>
          </a:xfrm>
        </p:spPr>
        <p:txBody>
          <a:bodyPr>
            <a:normAutofit/>
          </a:bodyPr>
          <a:lstStyle/>
          <a:p>
            <a:pPr algn="l"/>
            <a:r>
              <a:rPr lang="en-GB" dirty="0" smtClean="0"/>
              <a:t>Sample Questions </a:t>
            </a:r>
            <a:endParaRPr lang="en-GB" dirty="0"/>
          </a:p>
        </p:txBody>
      </p:sp>
      <p:pic>
        <p:nvPicPr>
          <p:cNvPr id="4" name="Picture 3" descr="CLP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203508" cy="1229226"/>
          </a:xfrm>
          <a:prstGeom prst="rect">
            <a:avLst/>
          </a:prstGeom>
          <a:noFill/>
          <a:ln>
            <a:noFill/>
          </a:ln>
        </p:spPr>
      </p:pic>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204864"/>
            <a:ext cx="4763165" cy="14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918" y="116632"/>
            <a:ext cx="424994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077072"/>
            <a:ext cx="4896544" cy="259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5329" y="3507005"/>
            <a:ext cx="4057267" cy="3135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317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1629</Words>
  <Application>Microsoft Office PowerPoint</Application>
  <PresentationFormat>On-screen Show (4:3)</PresentationFormat>
  <Paragraphs>155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KS2 SATs Guidance for Parents SPRING 2017</vt:lpstr>
      <vt:lpstr>KS2 Assessment – recent changes</vt:lpstr>
      <vt:lpstr>Scaled Scores</vt:lpstr>
      <vt:lpstr>Scaled Score examples</vt:lpstr>
      <vt:lpstr>The Tests</vt:lpstr>
      <vt:lpstr>Tests must be taken on the specified date </vt:lpstr>
      <vt:lpstr>Reading </vt:lpstr>
      <vt:lpstr>Sample  Questions </vt:lpstr>
      <vt:lpstr>Sample Questions </vt:lpstr>
      <vt:lpstr>Spelling, Punctuation and Grammar</vt:lpstr>
      <vt:lpstr>Sample Questions</vt:lpstr>
      <vt:lpstr>Mathematics</vt:lpstr>
      <vt:lpstr>Sample Questions – paper 1</vt:lpstr>
      <vt:lpstr>Sample Questions – paper 2&amp;3</vt:lpstr>
      <vt:lpstr>Sample Questions – paper 2&amp;3</vt:lpstr>
      <vt:lpstr>Teacher Assessment  </vt:lpstr>
      <vt:lpstr>Writing Teacher Assessments</vt:lpstr>
      <vt:lpstr>What is the ‘Expected Standard’  in writing?</vt:lpstr>
      <vt:lpstr>How to help your child</vt:lpstr>
      <vt:lpstr>How to help your child with reading </vt:lpstr>
      <vt:lpstr>How to help your child with writing </vt:lpstr>
      <vt:lpstr>How to help your child with maths</vt:lpstr>
    </vt:vector>
  </TitlesOfParts>
  <Company>Spurgeon's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KS2 SATs Guidance for Parents SPRING 2017</dc:title>
  <dc:creator>Windows User</dc:creator>
  <cp:lastModifiedBy>Windows User</cp:lastModifiedBy>
  <cp:revision>11</cp:revision>
  <dcterms:created xsi:type="dcterms:W3CDTF">2017-01-06T10:06:51Z</dcterms:created>
  <dcterms:modified xsi:type="dcterms:W3CDTF">2017-01-11T09:20:36Z</dcterms:modified>
</cp:coreProperties>
</file>