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58" r:id="rId3"/>
    <p:sldId id="257" r:id="rId4"/>
    <p:sldId id="259" r:id="rId5"/>
    <p:sldId id="260" r:id="rId6"/>
    <p:sldId id="268" r:id="rId7"/>
    <p:sldId id="261" r:id="rId8"/>
    <p:sldId id="262" r:id="rId9"/>
    <p:sldId id="263" r:id="rId10"/>
    <p:sldId id="264" r:id="rId11"/>
    <p:sldId id="265" r:id="rId12"/>
  </p:sldIdLst>
  <p:sldSz cx="12192000" cy="6858000"/>
  <p:notesSz cx="6858000" cy="9144000"/>
  <p:embeddedFontLst>
    <p:embeddedFont>
      <p:font typeface="Adler" panose="020B0604020202020204"/>
      <p:regular r:id="rId14"/>
    </p:embeddedFont>
    <p:embeddedFont>
      <p:font typeface="Amatic SC" panose="00000500000000000000" pitchFamily="2" charset="-79"/>
      <p:regular r:id="rId15"/>
      <p:bold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SassoonPrimaryInfant" panose="020B0604020202020204"/>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1FFFF"/>
    <a:srgbClr val="F1ADC0"/>
    <a:srgbClr val="FFCCFF"/>
    <a:srgbClr val="CCCCFF"/>
    <a:srgbClr val="E6E5FB"/>
    <a:srgbClr val="FFE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018" autoAdjust="0"/>
  </p:normalViewPr>
  <p:slideViewPr>
    <p:cSldViewPr snapToGrid="0">
      <p:cViewPr varScale="1">
        <p:scale>
          <a:sx n="104" d="100"/>
          <a:sy n="104" d="100"/>
        </p:scale>
        <p:origin x="732" y="96"/>
      </p:cViewPr>
      <p:guideLst>
        <p:guide orient="horz" pos="2160"/>
        <p:guide pos="3840"/>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6DE5F-DF04-4F27-A344-93FB2E432C72}" type="datetimeFigureOut">
              <a:rPr lang="en-GB" smtClean="0"/>
              <a:pPr/>
              <a:t>23/09/2025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E44C5-FA99-4680-9B86-B28965A57CB9}" type="slidenum">
              <a:rPr lang="en-GB" smtClean="0"/>
              <a:pPr/>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3</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5</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6</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pPr/>
              <a:t>11</a:t>
            </a:fld>
            <a:endParaRPr lang="en-GB"/>
          </a:p>
        </p:txBody>
      </p:sp>
    </p:spTree>
    <p:extLst>
      <p:ext uri="{BB962C8B-B14F-4D97-AF65-F5344CB8AC3E}">
        <p14:creationId xmlns:p14="http://schemas.microsoft.com/office/powerpoint/2010/main" val="52366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pPr/>
              <a:t>23/09/2025</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pPr/>
              <a:t>23/09/2025</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pPr/>
              <a:t>23/09/2025</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pPr/>
              <a:t>23/09/2025</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pPr/>
              <a:t>23/09/2025</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pPr/>
              <a:t>23/09/2025</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pPr/>
              <a:t>23/09/2025</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pPr/>
              <a:t>23/09/2025</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pPr/>
              <a:t>23/09/2025</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pPr/>
              <a:t>23/09/2025</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pPr/>
              <a:t>23/09/2025</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pPr/>
              <a:t>23/09/2025</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pPr/>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microsoft.com/office/2007/relationships/hdphoto" Target="../media/hdphoto3.wdp"/><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hqprint">
            <a:lum bright="70000" contrast="-70000"/>
            <a:extLst>
              <a:ext uri="{28A0092B-C50C-407E-A947-70E740481C1C}">
                <a14:useLocalDpi xmlns:a14="http://schemas.microsoft.com/office/drawing/2010/main" val="0"/>
              </a:ext>
            </a:extLst>
          </a:blip>
          <a:stretch>
            <a:fillRect/>
          </a:stretch>
        </p:blipFill>
        <p:spPr>
          <a:xfrm>
            <a:off x="486413" y="450881"/>
            <a:ext cx="3574164" cy="3133917"/>
          </a:xfrm>
          <a:prstGeom prst="rect">
            <a:avLst/>
          </a:prstGeom>
        </p:spPr>
      </p:pic>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3"/>
          <a:stretch>
            <a:fillRect/>
          </a:stretch>
        </p:blipFill>
        <p:spPr>
          <a:xfrm>
            <a:off x="4019956" y="769858"/>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4"/>
            <a:ext cx="10680937" cy="34067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Nursery Long </a:t>
            </a:r>
          </a:p>
          <a:p>
            <a:r>
              <a:rPr lang="en-US" sz="7200" dirty="0">
                <a:latin typeface="Amatic SC" panose="00000500000000000000" pitchFamily="2" charset="-79"/>
                <a:cs typeface="Amatic SC" panose="00000500000000000000" pitchFamily="2" charset="-79"/>
              </a:rPr>
              <a:t>Term Plan 25/26</a:t>
            </a:r>
            <a:endParaRPr lang="en-GB" sz="7200"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5190E74-8587-48B1-A2DC-DA613BB57499}"/>
              </a:ext>
            </a:extLst>
          </p:cNvPr>
          <p:cNvSpPr txBox="1"/>
          <p:nvPr/>
        </p:nvSpPr>
        <p:spPr>
          <a:xfrm>
            <a:off x="249300" y="3204553"/>
            <a:ext cx="3969615" cy="3293209"/>
          </a:xfrm>
          <a:prstGeom prst="rect">
            <a:avLst/>
          </a:prstGeom>
          <a:noFill/>
        </p:spPr>
        <p:txBody>
          <a:bodyPr wrap="square">
            <a:spAutoFit/>
          </a:bodyPr>
          <a:lstStyle/>
          <a:p>
            <a:r>
              <a:rPr lang="en-US" sz="1600" i="1" dirty="0"/>
              <a:t>“Children will an abundance of opportunities to learn through play both inside and out. We will ensure that learning will be fun, engaging and we will challenge and support all children where ever their starting point. As an EYFS team and effective role models, we will provide high quality interactions in order to develop and deepen all children’s learning opportunities. We will deliver our curriculum through a balance of adult led and child-initiated activities based on the EYFS Framework 21’ &amp; children’s interests.” Cherry Lane EYFS Team”</a:t>
            </a:r>
            <a:endParaRPr lang="en-GB" sz="1600" i="1" dirty="0"/>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11876538"/>
              </p:ext>
            </p:extLst>
          </p:nvPr>
        </p:nvGraphicFramePr>
        <p:xfrm>
          <a:off x="262488" y="492233"/>
          <a:ext cx="11459364" cy="6114484"/>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Festivals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Ticket</a:t>
                      </a:r>
                      <a:r>
                        <a:rPr lang="en-US" sz="1800" baseline="0" dirty="0">
                          <a:latin typeface="Amatic SC" panose="00000500000000000000" pitchFamily="2" charset="-79"/>
                          <a:cs typeface="Amatic SC" panose="00000500000000000000" pitchFamily="2" charset="-79"/>
                        </a:rPr>
                        <a:t> to ride</a:t>
                      </a:r>
                      <a:r>
                        <a:rPr lang="en-US" sz="18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1800" dirty="0">
                          <a:latin typeface="Amatic SC" panose="00000500000000000000" pitchFamily="2" charset="-79"/>
                          <a:cs typeface="Amatic SC" panose="00000500000000000000" pitchFamily="2" charset="-79"/>
                        </a:rPr>
                        <a:t>Homes</a:t>
                      </a:r>
                      <a:r>
                        <a:rPr lang="en-US" sz="1800" baseline="0" dirty="0">
                          <a:latin typeface="Amatic SC" panose="00000500000000000000" pitchFamily="2" charset="-79"/>
                          <a:cs typeface="Amatic SC" panose="00000500000000000000" pitchFamily="2" charset="-79"/>
                        </a:rPr>
                        <a:t> and animals</a:t>
                      </a:r>
                      <a:r>
                        <a:rPr lang="en-US" sz="18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Smell</a:t>
                      </a:r>
                      <a:r>
                        <a:rPr lang="en-US" sz="1800" baseline="0" dirty="0">
                          <a:latin typeface="Amatic SC" panose="00000500000000000000" pitchFamily="2" charset="-79"/>
                          <a:cs typeface="Amatic SC" panose="00000500000000000000" pitchFamily="2" charset="-79"/>
                        </a:rPr>
                        <a:t> the flowers</a:t>
                      </a:r>
                      <a:r>
                        <a:rPr lang="en-US" sz="18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33239">
                <a:tc>
                  <a:txBody>
                    <a:bodyPr/>
                    <a:lstStyle/>
                    <a:p>
                      <a:pPr algn="ctr"/>
                      <a:r>
                        <a:rPr lang="en-US" sz="2000" b="1" dirty="0">
                          <a:latin typeface="Amatic SC" panose="00000500000000000000" pitchFamily="2" charset="-79"/>
                          <a:cs typeface="Amatic SC" panose="00000500000000000000" pitchFamily="2" charset="-79"/>
                        </a:rPr>
                        <a:t>Understanding the world</a:t>
                      </a:r>
                      <a:r>
                        <a:rPr lang="en-US" sz="2000" b="1" baseline="0" dirty="0">
                          <a:latin typeface="Amatic SC" panose="00000500000000000000" pitchFamily="2" charset="-79"/>
                          <a:cs typeface="Amatic SC" panose="00000500000000000000" pitchFamily="2" charset="-79"/>
                        </a:rPr>
                        <a:t> and</a:t>
                      </a:r>
                      <a:r>
                        <a:rPr lang="en-US" sz="2000" b="1" dirty="0">
                          <a:latin typeface="Amatic SC" panose="00000500000000000000" pitchFamily="2" charset="-79"/>
                          <a:cs typeface="Amatic SC" panose="00000500000000000000" pitchFamily="2" charset="-79"/>
                        </a:rPr>
                        <a:t> Festivals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9">
                  <a:txBody>
                    <a:bodyPr/>
                    <a:lstStyle/>
                    <a:p>
                      <a:pPr algn="ctr"/>
                      <a:r>
                        <a:rPr lang="en-US" sz="1000" dirty="0">
                          <a:latin typeface="SassoonPrimaryInfant" pitchFamily="2" charset="0"/>
                        </a:rPr>
                        <a:t>Understanding the world involves guiding children to </a:t>
                      </a:r>
                      <a:r>
                        <a:rPr lang="en-US" sz="1000" b="1" dirty="0">
                          <a:latin typeface="SassoonPrimaryInfant" pitchFamily="2" charset="0"/>
                        </a:rPr>
                        <a:t>make sense of their physical world and their community</a:t>
                      </a:r>
                      <a:r>
                        <a:rPr lang="en-US" sz="1000" dirty="0">
                          <a:latin typeface="SassoonPrimaryInfant" pitchFamily="2" charset="0"/>
                        </a:rPr>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682310">
                <a:tc>
                  <a:txBody>
                    <a:bodyPr/>
                    <a:lstStyle/>
                    <a:p>
                      <a:pPr algn="ctr"/>
                      <a:r>
                        <a:rPr lang="en-US" sz="2000" b="1" dirty="0">
                          <a:latin typeface="Amatic SC" panose="00000500000000000000" pitchFamily="2" charset="-79"/>
                          <a:cs typeface="Amatic SC" panose="00000500000000000000" pitchFamily="2" charset="-79"/>
                        </a:rPr>
                        <a:t>Themes and festivals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GB" sz="900" dirty="0">
                          <a:latin typeface="SassoonPrimaryInfant" pitchFamily="2" charset="0"/>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SassoonPrimaryInfant" pitchFamily="2" charset="0"/>
                        </a:rPr>
                        <a:t> Harvest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SassoonPrimaryInfant" pitchFamily="2" charset="0"/>
                        </a:rPr>
                        <a:t>Which stories are special and why? </a:t>
                      </a:r>
                      <a:endPar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1100" dirty="0">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Diwali </a:t>
                      </a:r>
                    </a:p>
                    <a:p>
                      <a:r>
                        <a:rPr lang="en-GB" sz="900" dirty="0">
                          <a:latin typeface="SassoonPrimaryInfant" pitchFamily="2" charset="0"/>
                        </a:rPr>
                        <a:t>Christmas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SassoonPrimaryInfant" pitchFamily="2" charset="0"/>
                        </a:rPr>
                        <a:t>Guy Fawkes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lumMod val="50000"/>
                            </a:schemeClr>
                          </a:solidFill>
                          <a:latin typeface="SassoonPrimaryInfant" pitchFamily="2" charset="0"/>
                        </a:rPr>
                        <a:t>Which people are special and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900" dirty="0">
                          <a:latin typeface="SassoonPrimaryInfant" pitchFamily="2" charset="0"/>
                        </a:rPr>
                        <a:t>Chinese New Year (1st Feb) Shrove Tuesday (Feb 21st)</a:t>
                      </a:r>
                    </a:p>
                    <a:p>
                      <a:pPr algn="ctr"/>
                      <a:r>
                        <a:rPr lang="en-GB" sz="900" dirty="0">
                          <a:latin typeface="SassoonPrimaryInfant" pitchFamily="2" charset="0"/>
                          <a:cs typeface="Amatic SC" panose="00000500000000000000" pitchFamily="2" charset="-79"/>
                        </a:rPr>
                        <a:t>What places are special and why?</a:t>
                      </a:r>
                    </a:p>
                    <a:p>
                      <a:pPr algn="ctr"/>
                      <a:r>
                        <a:rPr lang="en-GB" sz="900" dirty="0">
                          <a:latin typeface="SassoonPrimaryInfant" pitchFamily="2" charset="0"/>
                          <a:cs typeface="Amatic SC" panose="00000500000000000000" pitchFamily="2" charset="-79"/>
                        </a:rPr>
                        <a:t>Mothers 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Holi (Mar 8th) Mother’s Day (Mar 19th) Ramadan (begins Mar 22nd) Passover (Apr 5-13th) Easter (Apr 9th)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r>
                        <a:rPr lang="en-GB" sz="900" dirty="0">
                          <a:latin typeface="SassoonPrimaryInfant" pitchFamily="2" charset="0"/>
                        </a:rPr>
                        <a:t>Eid</a:t>
                      </a:r>
                    </a:p>
                    <a:p>
                      <a:r>
                        <a:rPr lang="en-GB" sz="900" dirty="0">
                          <a:latin typeface="SassoonPrimaryInfant" pitchFamily="2" charset="0"/>
                        </a:rPr>
                        <a:t>Being special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Father’s Day (June 18th) </a:t>
                      </a:r>
                    </a:p>
                    <a:p>
                      <a:r>
                        <a:rPr lang="en-GB" sz="900" dirty="0">
                          <a:latin typeface="SassoonPrimaryInfant" pitchFamily="2" charset="0"/>
                        </a:rPr>
                        <a:t>What is special about our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905621089"/>
                  </a:ext>
                </a:extLst>
              </a:tr>
              <a:tr h="691880">
                <a:tc>
                  <a:txBody>
                    <a:bodyPr/>
                    <a:lstStyle/>
                    <a:p>
                      <a:pPr algn="ctr"/>
                      <a:r>
                        <a:rPr lang="en-US" sz="1600" b="1" dirty="0">
                          <a:latin typeface="Amatic SC" panose="00000500000000000000" pitchFamily="2" charset="-79"/>
                          <a:cs typeface="Amatic SC" panose="00000500000000000000" pitchFamily="2" charset="-79"/>
                        </a:rPr>
                        <a:t>Past and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indent="0">
                        <a:lnSpc>
                          <a:spcPct val="100000"/>
                        </a:lnSpc>
                        <a:spcBef>
                          <a:spcPts val="100"/>
                        </a:spcBef>
                        <a:spcAft>
                          <a:spcPts val="800"/>
                        </a:spcAft>
                        <a:buFont typeface="Courier New" panose="02070309020205020404" pitchFamily="49" charset="0"/>
                        <a:buNone/>
                      </a:pPr>
                      <a:r>
                        <a:rPr lang="en-GB" sz="900" dirty="0">
                          <a:latin typeface="SassoonPrimaryInfant" pitchFamily="2" charset="0"/>
                        </a:rPr>
                        <a:t>Baby photos- talk about themselves as a baby and compare to themselves now. What can they do now? </a:t>
                      </a:r>
                      <a:endParaRPr lang="en-GB" sz="9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900" dirty="0">
                          <a:latin typeface="SassoonPrimaryInfant" pitchFamily="2" charset="0"/>
                        </a:rPr>
                        <a:t>Remembrance day What was it like to start Nursery? Introduce welly walks in the wilderness area. What can they see, hear, smell, touch? </a:t>
                      </a:r>
                      <a:endPar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rPr>
                        <a:t>Sharing news and speaking to the class about what they have done in the past?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900" b="0" dirty="0">
                          <a:solidFill>
                            <a:schemeClr val="tx1"/>
                          </a:solidFill>
                          <a:effectLst/>
                          <a:latin typeface="SassoonPrimaryInfant" pitchFamily="2" charset="0"/>
                          <a:ea typeface="Calibri" panose="020F0502020204030204" pitchFamily="34" charset="0"/>
                          <a:cs typeface="Amatic SC" panose="00000500000000000000" pitchFamily="2" charset="-79"/>
                        </a:rPr>
                        <a:t>Talk about how they hatched the chicks, what did they look like when they were first born and now?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rPr>
                        <a:t>Think about the seeds we planted at the beginning of term, what do they look like now after growing for 5 weeks? How have they changed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indent="0">
                        <a:lnSpc>
                          <a:spcPct val="100000"/>
                        </a:lnSpc>
                        <a:spcBef>
                          <a:spcPts val="100"/>
                        </a:spcBef>
                        <a:spcAft>
                          <a:spcPts val="800"/>
                        </a:spcAft>
                        <a:buFont typeface="Courier New" panose="02070309020205020404" pitchFamily="49" charset="0"/>
                        <a:buNone/>
                      </a:pPr>
                      <a:r>
                        <a:rPr lang="en-GB" sz="900" dirty="0">
                          <a:latin typeface="SassoonPrimaryInfant" pitchFamily="2" charset="0"/>
                        </a:rPr>
                        <a:t>Circle time about change-What can they do now</a:t>
                      </a:r>
                      <a:r>
                        <a:rPr lang="en-GB" sz="900" baseline="0" dirty="0">
                          <a:latin typeface="SassoonPrimaryInfant" pitchFamily="2" charset="0"/>
                        </a:rPr>
                        <a:t> that they couldn’t before?</a:t>
                      </a:r>
                      <a:endPar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850604">
                <a:tc>
                  <a:txBody>
                    <a:bodyPr/>
                    <a:lstStyle/>
                    <a:p>
                      <a:pPr algn="ctr"/>
                      <a:r>
                        <a:rPr lang="en-US" sz="1600" b="1" dirty="0">
                          <a:latin typeface="Amatic SC" panose="00000500000000000000" pitchFamily="2" charset="-79"/>
                          <a:cs typeface="Amatic SC" panose="00000500000000000000" pitchFamily="2" charset="-79"/>
                        </a:rPr>
                        <a:t>People culture and communities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lang="en-GB" sz="900" dirty="0">
                          <a:latin typeface="SassoonPrimaryInfant" pitchFamily="2" charset="0"/>
                        </a:rPr>
                        <a:t>Children talk about special times with their families Look at world map, where to they live and where do their families come from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1100" dirty="0">
                        <a:latin typeface="SassoonPrimaryInfant" pitchFamily="2" charset="0"/>
                      </a:endParaRPr>
                    </a:p>
                  </a:txBody>
                  <a:tcPr/>
                </a:tc>
                <a:tc>
                  <a:txBody>
                    <a:bodyPr/>
                    <a:lstStyle/>
                    <a:p>
                      <a:r>
                        <a:rPr lang="en-GB" sz="900" dirty="0">
                          <a:latin typeface="SassoonPrimaryInfant" pitchFamily="2" charset="0"/>
                        </a:rPr>
                        <a:t>Parent talks about celebrations within their religion Make </a:t>
                      </a:r>
                      <a:r>
                        <a:rPr lang="en-GB" sz="900" dirty="0" err="1">
                          <a:latin typeface="SassoonPrimaryInfant" pitchFamily="2" charset="0"/>
                        </a:rPr>
                        <a:t>Rangoli</a:t>
                      </a:r>
                      <a:r>
                        <a:rPr lang="en-GB" sz="900" dirty="0">
                          <a:latin typeface="SassoonPrimaryInfant" pitchFamily="2" charset="0"/>
                        </a:rPr>
                        <a:t> pictures for Diwali Make fireworks for bonfire night Make </a:t>
                      </a:r>
                      <a:r>
                        <a:rPr lang="en-GB" sz="900" dirty="0" err="1">
                          <a:latin typeface="SassoonPrimaryInfant" pitchFamily="2" charset="0"/>
                        </a:rPr>
                        <a:t>christmas</a:t>
                      </a:r>
                      <a:r>
                        <a:rPr lang="en-GB" sz="900" dirty="0">
                          <a:latin typeface="SassoonPrimaryInfant" pitchFamily="2" charset="0"/>
                        </a:rPr>
                        <a:t> cards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900" dirty="0">
                          <a:latin typeface="SassoonPrimaryInfant" pitchFamily="2" charset="0"/>
                        </a:rPr>
                        <a:t>Think about how we travel from one place to another, do all cultures and communities transport look the same?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Holiday news New experiences New places Professional adults to talk to children about their job roles. Photos about Easter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rPr>
                        <a:t>What does it look like where we live in spring/ summer compared to other places in the world?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tc>
                  <a:txBody>
                    <a:bodyPr/>
                    <a:lstStyle/>
                    <a:p>
                      <a:r>
                        <a:rPr lang="en-GB" sz="900" dirty="0">
                          <a:latin typeface="SassoonPrimaryInfant" pitchFamily="2" charset="0"/>
                        </a:rPr>
                        <a:t>Holiday news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311803507"/>
                  </a:ext>
                </a:extLst>
              </a:tr>
              <a:tr h="596723">
                <a:tc>
                  <a:txBody>
                    <a:bodyPr/>
                    <a:lstStyle/>
                    <a:p>
                      <a:pPr algn="ctr"/>
                      <a:r>
                        <a:rPr lang="en-US" sz="800" b="1" dirty="0">
                          <a:latin typeface="Amatic SC" panose="00000500000000000000" pitchFamily="2" charset="-79"/>
                          <a:cs typeface="Amatic SC" panose="00000500000000000000" pitchFamily="2" charset="-79"/>
                        </a:rPr>
                        <a:t>The natural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lang="en-GB" sz="800" dirty="0">
                          <a:latin typeface="SassoonPrimaryInfant" pitchFamily="2" charset="0"/>
                        </a:rPr>
                        <a:t>Daily calendar Days of the week/ months of the year song Learning the weather song/ weather diary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a:txBody>
                    <a:bodyPr/>
                    <a:lstStyle/>
                    <a:p>
                      <a:r>
                        <a:rPr lang="en-GB" sz="800" dirty="0">
                          <a:latin typeface="SassoonPrimaryInfant" pitchFamily="2" charset="0"/>
                        </a:rPr>
                        <a:t>Collect leaves from wilderness areas to make hedgehog pictures. Compare the natural changes and material in their environment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800" dirty="0">
                          <a:latin typeface="SassoonPrimaryInfant" pitchFamily="2" charset="0"/>
                        </a:rPr>
                        <a:t>Nature walks, look at the weather and go in puddles.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800" dirty="0">
                          <a:latin typeface="SassoonPrimaryInfant" pitchFamily="2" charset="0"/>
                        </a:rPr>
                        <a:t>Seasons walk, what has changed, what is the same?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800" dirty="0">
                          <a:latin typeface="SassoonPrimaryInfant" pitchFamily="2" charset="0"/>
                        </a:rPr>
                        <a:t>Releasing butterflies back into the natural world. Photos of </a:t>
                      </a:r>
                      <a:r>
                        <a:rPr lang="en-GB" sz="800" dirty="0" err="1">
                          <a:latin typeface="SassoonPrimaryInfant" pitchFamily="2" charset="0"/>
                        </a:rPr>
                        <a:t>chn</a:t>
                      </a:r>
                      <a:r>
                        <a:rPr lang="en-GB" sz="800" dirty="0">
                          <a:latin typeface="SassoonPrimaryInfant" pitchFamily="2" charset="0"/>
                        </a:rPr>
                        <a:t> with insects in the garden</a:t>
                      </a:r>
                      <a:endParaRPr lang="en-GB" sz="8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tc>
                  <a:txBody>
                    <a:bodyPr/>
                    <a:lstStyle/>
                    <a:p>
                      <a:r>
                        <a:rPr lang="en-GB" sz="800" dirty="0">
                          <a:latin typeface="SassoonPrimaryInfant" pitchFamily="2" charset="0"/>
                        </a:rPr>
                        <a:t>Observing the environment and discuss water safety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99026633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00B050"/>
                          </a:solidFill>
                          <a:latin typeface="Amatic SC" panose="00000500000000000000" pitchFamily="2" charset="-79"/>
                          <a:cs typeface="Amatic SC" panose="00000500000000000000" pitchFamily="2" charset="-79"/>
                        </a:rPr>
                        <a:t> </a:t>
                      </a:r>
                      <a:r>
                        <a:rPr lang="en-US" sz="1500" b="1" dirty="0">
                          <a:solidFill>
                            <a:srgbClr val="00B050"/>
                          </a:solidFill>
                          <a:latin typeface="Amatic SC" panose="00000500000000000000" pitchFamily="2" charset="-79"/>
                          <a:cs typeface="Amatic SC" panose="00000500000000000000" pitchFamily="2" charset="-79"/>
                        </a:rPr>
                        <a:t>nursery understanding the world objectives/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a:latin typeface="SassoonPrimaryInfant" pitchFamily="2" charset="0"/>
                        </a:rPr>
                        <a:t>Use all their senses in hands-on exploration of natural materials. • Explore collections of materials with similar and/or different properties. • Talk about what they see, using a wide vocabulary. • Begin to make sense of their own life-story and family’s history. • Show interest in different occupations. • Explore how things work. • Plant seeds and care for growing plants. • Understand the key features of the life cycle of a plant and an animal. • Begin to understand the need to respect and care for the natural environment and all living things. • Explore and talk about different forces they can feel. • Talk about the differences between materials and changes they notice. • Continue developing positive attitudes about the differences between people. • Know that there are different countries in the world and talk about the differences they have experienced or seen in photos. </a:t>
                      </a:r>
                      <a:endParaRPr lang="en-GB" sz="1000" b="1" dirty="0">
                        <a:solidFill>
                          <a:schemeClr val="bg1">
                            <a:lumMod val="50000"/>
                          </a:schemeClr>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7647" y="83405"/>
            <a:ext cx="628409" cy="628409"/>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968721754"/>
              </p:ext>
            </p:extLst>
          </p:nvPr>
        </p:nvGraphicFramePr>
        <p:xfrm>
          <a:off x="334111" y="524474"/>
          <a:ext cx="11491571" cy="5874117"/>
        </p:xfrm>
        <a:graphic>
          <a:graphicData uri="http://schemas.openxmlformats.org/drawingml/2006/table">
            <a:tbl>
              <a:tblPr firstRow="1" bandRow="1">
                <a:tableStyleId>{5C22544A-7EE6-4342-B048-85BDC9FD1C3A}</a:tableStyleId>
              </a:tblPr>
              <a:tblGrid>
                <a:gridCol w="1641653">
                  <a:extLst>
                    <a:ext uri="{9D8B030D-6E8A-4147-A177-3AD203B41FA5}">
                      <a16:colId xmlns:a16="http://schemas.microsoft.com/office/drawing/2014/main" val="385991600"/>
                    </a:ext>
                  </a:extLst>
                </a:gridCol>
                <a:gridCol w="1641653">
                  <a:extLst>
                    <a:ext uri="{9D8B030D-6E8A-4147-A177-3AD203B41FA5}">
                      <a16:colId xmlns:a16="http://schemas.microsoft.com/office/drawing/2014/main" val="2865123548"/>
                    </a:ext>
                  </a:extLst>
                </a:gridCol>
                <a:gridCol w="1641653">
                  <a:extLst>
                    <a:ext uri="{9D8B030D-6E8A-4147-A177-3AD203B41FA5}">
                      <a16:colId xmlns:a16="http://schemas.microsoft.com/office/drawing/2014/main" val="872926247"/>
                    </a:ext>
                  </a:extLst>
                </a:gridCol>
                <a:gridCol w="1641653">
                  <a:extLst>
                    <a:ext uri="{9D8B030D-6E8A-4147-A177-3AD203B41FA5}">
                      <a16:colId xmlns:a16="http://schemas.microsoft.com/office/drawing/2014/main" val="1315738151"/>
                    </a:ext>
                  </a:extLst>
                </a:gridCol>
                <a:gridCol w="1641653">
                  <a:extLst>
                    <a:ext uri="{9D8B030D-6E8A-4147-A177-3AD203B41FA5}">
                      <a16:colId xmlns:a16="http://schemas.microsoft.com/office/drawing/2014/main" val="2709165749"/>
                    </a:ext>
                  </a:extLst>
                </a:gridCol>
                <a:gridCol w="1641653">
                  <a:extLst>
                    <a:ext uri="{9D8B030D-6E8A-4147-A177-3AD203B41FA5}">
                      <a16:colId xmlns:a16="http://schemas.microsoft.com/office/drawing/2014/main" val="2335150482"/>
                    </a:ext>
                  </a:extLst>
                </a:gridCol>
                <a:gridCol w="1641653">
                  <a:extLst>
                    <a:ext uri="{9D8B030D-6E8A-4147-A177-3AD203B41FA5}">
                      <a16:colId xmlns:a16="http://schemas.microsoft.com/office/drawing/2014/main" val="4046203905"/>
                    </a:ext>
                  </a:extLst>
                </a:gridCol>
              </a:tblGrid>
              <a:tr h="40108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8476">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68741">
                <a:tc rowSpan="2">
                  <a:txBody>
                    <a:bodyPr/>
                    <a:lstStyle/>
                    <a:p>
                      <a:pPr algn="ctr"/>
                      <a:r>
                        <a:rPr lang="en-US" sz="20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assoonPrimaryInfan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SassoonPrimaryInfant" pitchFamily="2" charset="0"/>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SassoonPrimaryInfan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 i="1" dirty="0">
                          <a:latin typeface="SassoonPrimaryInfant" pitchFamily="2" charset="0"/>
                        </a:rPr>
                        <a:t>Children will have opportunities to learn and perform songs, nursery rhymes and poetry linked to their work / interests and passions. </a:t>
                      </a:r>
                      <a:endParaRPr lang="en-GB" sz="600" b="0" i="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6">
                  <a:txBody>
                    <a:bodyPr/>
                    <a:lstStyle/>
                    <a:p>
                      <a:pPr algn="ctr"/>
                      <a:r>
                        <a:rPr lang="en-US" sz="800" dirty="0">
                          <a:latin typeface="SassoonPrimaryInfant" pitchFamily="2" charset="0"/>
                        </a:rPr>
                        <a:t>The development of children’s artistic and cultural awareness supports </a:t>
                      </a:r>
                      <a:r>
                        <a:rPr lang="en-US" sz="800" b="1" dirty="0">
                          <a:latin typeface="SassoonPrimaryInfant" pitchFamily="2" charset="0"/>
                        </a:rPr>
                        <a:t>their imagination and creativity</a:t>
                      </a:r>
                      <a:r>
                        <a:rPr lang="en-US" sz="800" dirty="0">
                          <a:latin typeface="SassoonPrimaryInfant" pitchFamily="2" charset="0"/>
                        </a:rPr>
                        <a:t>. It is important that children have regular opportunities to </a:t>
                      </a:r>
                      <a:r>
                        <a:rPr lang="en-US" sz="800" b="1" dirty="0">
                          <a:latin typeface="SassoonPrimaryInfant" pitchFamily="2" charset="0"/>
                        </a:rPr>
                        <a:t>engage with the arts</a:t>
                      </a:r>
                      <a:r>
                        <a:rPr lang="en-US" sz="800" dirty="0">
                          <a:latin typeface="SassoonPrimaryInfant" pitchFamily="2" charset="0"/>
                        </a:rPr>
                        <a:t>, enabling them to explore and play with a wide range of </a:t>
                      </a:r>
                      <a:r>
                        <a:rPr lang="en-US" sz="800" b="1" dirty="0">
                          <a:latin typeface="SassoonPrimaryInfant" pitchFamily="2" charset="0"/>
                        </a:rPr>
                        <a:t>media and materials</a:t>
                      </a:r>
                      <a:r>
                        <a:rPr lang="en-US" sz="800" dirty="0">
                          <a:latin typeface="SassoonPrimaryInfant" pitchFamily="2" charset="0"/>
                        </a:rPr>
                        <a:t>. The quality and variety of what children see, hear and participate in is crucial for developing their understanding, </a:t>
                      </a:r>
                      <a:r>
                        <a:rPr lang="en-US" sz="800" b="1" dirty="0">
                          <a:latin typeface="SassoonPrimaryInfant" pitchFamily="2" charset="0"/>
                        </a:rPr>
                        <a:t>self-expression, vocabulary and ability to communicate through the arts</a:t>
                      </a:r>
                      <a:r>
                        <a:rPr lang="en-US" sz="800" dirty="0">
                          <a:latin typeface="SassoonPrimaryInfant" pitchFamily="2" charset="0"/>
                        </a:rPr>
                        <a:t>. The frequency, repetition and depth of their experiences are fundamental to their progress in interpreting and appreciating what they hear, respond to and observe.</a:t>
                      </a:r>
                    </a:p>
                    <a:p>
                      <a:pPr algn="ctr"/>
                      <a:r>
                        <a:rPr lang="en-US" sz="800" dirty="0">
                          <a:latin typeface="SassoonPrimaryInfant" pitchFamily="2" charset="0"/>
                        </a:rPr>
                        <a:t>Give children an insight into new musical worlds. Invite musicians in to play music to children and talk about it. Encourage children to listen attentively to music. Discuss changes and patterns as a piece of music develops. </a:t>
                      </a:r>
                      <a:endParaRPr lang="en-US" sz="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1536000">
                <a:tc vMerge="1">
                  <a:txBody>
                    <a:bodyPr/>
                    <a:lstStyle/>
                    <a:p>
                      <a:endParaRPr lang="en-GB"/>
                    </a:p>
                  </a:txBody>
                  <a:tcPr/>
                </a:tc>
                <a:tc>
                  <a:txBody>
                    <a:bodyPr/>
                    <a:lstStyle/>
                    <a:p>
                      <a:pPr algn="ctr"/>
                      <a:r>
                        <a:rPr lang="en-GB" sz="1000" dirty="0">
                          <a:latin typeface="SassoonPrimaryInfant" pitchFamily="2" charset="0"/>
                        </a:rPr>
                        <a:t>Winter Jackson Pollock Paint flinging </a:t>
                      </a:r>
                    </a:p>
                    <a:p>
                      <a:pPr algn="ct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1000" dirty="0">
                          <a:latin typeface="SassoonPrimaryInfant" pitchFamily="2" charset="0"/>
                        </a:rPr>
                        <a:t>Houses/homes W Kandinsky-pastel circles</a:t>
                      </a:r>
                    </a:p>
                    <a:p>
                      <a:pPr algn="ctr">
                        <a:lnSpc>
                          <a:spcPct val="107000"/>
                        </a:lnSpc>
                        <a:spcAft>
                          <a:spcPts val="800"/>
                        </a:spcAft>
                      </a:pP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a:solidFill>
                            <a:schemeClr val="tx1"/>
                          </a:solidFill>
                          <a:latin typeface="SassoonPrimaryInfant" pitchFamily="2" charset="0"/>
                        </a:rPr>
                        <a:t>Media/sculpture transport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a:solidFill>
                            <a:schemeClr val="tx1"/>
                          </a:solidFill>
                          <a:latin typeface="SassoonPrimaryInfant" pitchFamily="2" charset="0"/>
                        </a:rPr>
                        <a:t>Creating with Clay</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000" dirty="0">
                          <a:solidFill>
                            <a:schemeClr val="tx1"/>
                          </a:solidFill>
                          <a:latin typeface="SassoonPrimaryInfant" pitchFamily="2" charset="0"/>
                        </a:rPr>
                        <a:t>Henri Matisse - collage coloured card/paper</a:t>
                      </a:r>
                    </a:p>
                    <a:p>
                      <a:pPr marL="0" marR="0" lvl="0" indent="0" algn="ctr" defTabSz="914400" rtl="0" eaLnBrk="1" fontAlgn="auto" latinLnBrk="0" hangingPunct="1">
                        <a:lnSpc>
                          <a:spcPct val="100000"/>
                        </a:lnSpc>
                        <a:spcBef>
                          <a:spcPts val="0"/>
                        </a:spcBef>
                        <a:spcAft>
                          <a:spcPts val="800"/>
                        </a:spcAft>
                        <a:buClrTx/>
                        <a:buSzTx/>
                        <a:buFontTx/>
                        <a:buNone/>
                        <a:tabLst/>
                        <a:defRPr/>
                      </a:pP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dirty="0">
                          <a:solidFill>
                            <a:schemeClr val="tx1"/>
                          </a:solidFill>
                          <a:latin typeface="SassoonPrimaryInfant" pitchFamily="2" charset="0"/>
                        </a:rPr>
                        <a:t>Flower paintings from Monet</a:t>
                      </a:r>
                    </a:p>
                    <a:p>
                      <a:pPr algn="ct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00" dirty="0">
                          <a:solidFill>
                            <a:schemeClr val="tx1"/>
                          </a:solidFill>
                          <a:latin typeface="SassoonPrimaryInfant" pitchFamily="2" charset="0"/>
                        </a:rPr>
                        <a:t>Water themed </a:t>
                      </a:r>
                      <a:r>
                        <a:rPr lang="en-GB" sz="1000" dirty="0" err="1">
                          <a:solidFill>
                            <a:schemeClr val="tx1"/>
                          </a:solidFill>
                          <a:latin typeface="SassoonPrimaryInfant" pitchFamily="2" charset="0"/>
                        </a:rPr>
                        <a:t>hokusai</a:t>
                      </a:r>
                      <a:r>
                        <a:rPr lang="en-GB" sz="1000" dirty="0">
                          <a:solidFill>
                            <a:schemeClr val="tx1"/>
                          </a:solidFill>
                          <a:latin typeface="SassoonPrimaryInfant" pitchFamily="2" charset="0"/>
                        </a:rPr>
                        <a:t> water-paint-pastels </a:t>
                      </a:r>
                    </a:p>
                    <a:p>
                      <a:pPr algn="ct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354913714"/>
                  </a:ext>
                </a:extLst>
              </a:tr>
              <a:tr h="7483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latin typeface="SassoonPrimaryInfant" pitchFamily="2" charset="0"/>
                          <a:cs typeface="Amatic SC" panose="00000500000000000000" pitchFamily="2" charset="-79"/>
                        </a:rPr>
                        <a:t>Creating with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dirty="0">
                          <a:latin typeface="SassoonPrimaryInfant" pitchFamily="2" charset="0"/>
                        </a:rPr>
                        <a:t>Drawing self portraits Drawing straight lines, Creating with paper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SassoonPrimaryInfant" pitchFamily="2" charset="0"/>
                        </a:rPr>
                        <a:t>Leaves for hedgehogs </a:t>
                      </a:r>
                      <a:r>
                        <a:rPr lang="en-GB" sz="1000" dirty="0" err="1">
                          <a:latin typeface="SassoonPrimaryInfant" pitchFamily="2" charset="0"/>
                        </a:rPr>
                        <a:t>Rangoli</a:t>
                      </a:r>
                      <a:r>
                        <a:rPr lang="en-GB" sz="1000" dirty="0">
                          <a:latin typeface="SassoonPrimaryInfant" pitchFamily="2" charset="0"/>
                        </a:rPr>
                        <a:t> pictures Diya lamps, coloured tissue paper for light pastels/pens Firework pictures black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SassoonPrimaryInfant" pitchFamily="2" charset="0"/>
                        </a:rPr>
                        <a:t>Making bus tickets Making train tickets Card Hole punch pens/pencils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000" dirty="0">
                          <a:latin typeface="SassoonPrimaryInfant" pitchFamily="2" charset="0"/>
                        </a:rPr>
                        <a:t>Creating using paper Adapting and improving our 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000" dirty="0">
                          <a:latin typeface="SassoonPrimaryInfant" pitchFamily="2" charset="0"/>
                        </a:rPr>
                        <a:t>Children make various mini beasts out of card, pipe cleaners and googly eyes. Pasta Scissors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1000" dirty="0">
                          <a:latin typeface="SassoonPrimaryInfant" pitchFamily="2" charset="0"/>
                        </a:rPr>
                        <a:t>Children make various mini beasts out of card, pipe cleaners and googly eyes. Pasta Scissors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65715463"/>
                  </a:ext>
                </a:extLst>
              </a:tr>
              <a:tr h="4041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latin typeface="SassoonPrimaryInfant" pitchFamily="2" charset="0"/>
                          <a:cs typeface="Amatic SC" panose="00000500000000000000" pitchFamily="2" charset="-79"/>
                        </a:rPr>
                        <a:t>Being imaginative and expressive 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900" dirty="0">
                          <a:latin typeface="SassoonPrimaryInfant" pitchFamily="2" charset="0"/>
                        </a:rPr>
                        <a:t>Dressing up/role play Free drawing Small world play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900" dirty="0">
                          <a:latin typeface="SassoonPrimaryInfant" pitchFamily="2" charset="0"/>
                        </a:rPr>
                        <a:t>Small world Performing on a stage Christmas play Learning and singing new songs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900" dirty="0">
                          <a:latin typeface="SassoonPrimaryInfant" pitchFamily="2" charset="0"/>
                        </a:rPr>
                        <a:t>Junk modelling vehicles and making representations of different types of transport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Building and constructing with bricks Role play/ dressing up Designing homes for animals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Role play and dressing up Learning and performing new songs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900" dirty="0">
                          <a:latin typeface="SassoonPrimaryInfant" pitchFamily="2" charset="0"/>
                        </a:rPr>
                        <a:t>Role play and dressing up Designing swimwear Creating maps and trails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678160300"/>
                  </a:ext>
                </a:extLst>
              </a:tr>
              <a:tr h="14833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latin typeface="SassoonPrimaryInfant" pitchFamily="2" charset="0"/>
                          <a:cs typeface="Amatic SC" panose="00000500000000000000" pitchFamily="2" charset="-79"/>
                        </a:rPr>
                        <a:t>Nursery Expressive Arts and Design Objectives/skills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6">
                  <a:txBody>
                    <a:bodyPr/>
                    <a:lstStyle/>
                    <a:p>
                      <a:pPr algn="ctr"/>
                      <a:r>
                        <a:rPr lang="en-GB" sz="1000" dirty="0">
                          <a:latin typeface="SassoonPrimaryInfant" pitchFamily="2" charset="0"/>
                        </a:rPr>
                        <a:t>• Take part in simple pretend play, using an object to represent something else even though they are not similar. • Begin to develop complex stories using small world equipment like animal sets, dolls and dolls houses etc. • Make imaginative and complex ‘small worlds’ with blocks and construction kits, such as a city with different buildings and a park. • Explore different materials freely, to develop their ideas about how to use them and what to make. • Develop their own ideas and then decide which materials to use to express them. • Join different materials and explore different textures.• Create closed shapes with continuous lines, and begin to use these shapes to represent objects. • Draw with increasing complexity and detail, such as representing a face with a circle and including details. • Use drawing to represent ideas like movement or loud noises. • Show different emotions in their drawings and paintings, like happiness, sadness, fear etc.• Explore colour and colour-mixing. • Listen with increased attention to sounds. • Respond to what they have heard, expressing their thoughts and feelings. • Remember and sing entire songs. • Sing the pitch of a tone sung by another person (‘pitch match’). • Sing the melodic shape (moving melody, such as up and down, down and up) of familiar songs. • Create their own songs or improvise a song around one they know. • Play instruments with increasing control to express their feelings and ideas. </a:t>
                      </a: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lnSpc>
                          <a:spcPct val="107000"/>
                        </a:lnSpc>
                        <a:spcAft>
                          <a:spcPts val="800"/>
                        </a:spcAft>
                      </a:pP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0013230"/>
                  </a:ext>
                </a:extLst>
              </a:tr>
            </a:tbl>
          </a:graphicData>
        </a:graphic>
      </p:graphicFrame>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5" cstate="hqprint">
            <a:extLst>
              <a:ext uri="{BEBA8EAE-BF5A-486C-A8C5-ECC9F3942E4B}">
                <a14:imgProps xmlns:a14="http://schemas.microsoft.com/office/drawing/2010/main">
                  <a14:imgLayer r:embed="rId4">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0" y="5186654"/>
            <a:ext cx="1783823" cy="1881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5007" y="28910"/>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58156">
            <a:off x="8953795" y="64516"/>
            <a:ext cx="423530" cy="423530"/>
          </a:xfrm>
          <a:prstGeom prst="rect">
            <a:avLst/>
          </a:prstGeom>
        </p:spPr>
      </p:pic>
      <p:pic>
        <p:nvPicPr>
          <p:cNvPr id="2" name="Picture 1"/>
          <p:cNvPicPr>
            <a:picLocks noChangeAspect="1"/>
          </p:cNvPicPr>
          <p:nvPr/>
        </p:nvPicPr>
        <p:blipFill>
          <a:blip r:embed="rId8"/>
          <a:stretch>
            <a:fillRect/>
          </a:stretch>
        </p:blipFill>
        <p:spPr>
          <a:xfrm>
            <a:off x="2119362" y="2610632"/>
            <a:ext cx="1400743" cy="964956"/>
          </a:xfrm>
          <a:prstGeom prst="rect">
            <a:avLst/>
          </a:prstGeom>
        </p:spPr>
      </p:pic>
      <p:pic>
        <p:nvPicPr>
          <p:cNvPr id="6" name="Picture 5"/>
          <p:cNvPicPr>
            <a:picLocks noChangeAspect="1"/>
          </p:cNvPicPr>
          <p:nvPr/>
        </p:nvPicPr>
        <p:blipFill rotWithShape="1">
          <a:blip r:embed="rId9"/>
          <a:srcRect l="10190" t="10302" r="9613" b="12335"/>
          <a:stretch/>
        </p:blipFill>
        <p:spPr>
          <a:xfrm>
            <a:off x="3780693" y="2634811"/>
            <a:ext cx="1318846" cy="940777"/>
          </a:xfrm>
          <a:prstGeom prst="rect">
            <a:avLst/>
          </a:prstGeom>
        </p:spPr>
      </p:pic>
      <p:pic>
        <p:nvPicPr>
          <p:cNvPr id="7" name="Picture 6"/>
          <p:cNvPicPr>
            <a:picLocks noChangeAspect="1"/>
          </p:cNvPicPr>
          <p:nvPr/>
        </p:nvPicPr>
        <p:blipFill>
          <a:blip r:embed="rId10"/>
          <a:stretch>
            <a:fillRect/>
          </a:stretch>
        </p:blipFill>
        <p:spPr>
          <a:xfrm>
            <a:off x="5425603" y="2680238"/>
            <a:ext cx="1281113" cy="895350"/>
          </a:xfrm>
          <a:prstGeom prst="rect">
            <a:avLst/>
          </a:prstGeom>
        </p:spPr>
      </p:pic>
      <p:pic>
        <p:nvPicPr>
          <p:cNvPr id="10" name="Picture 9"/>
          <p:cNvPicPr>
            <a:picLocks noChangeAspect="1"/>
          </p:cNvPicPr>
          <p:nvPr/>
        </p:nvPicPr>
        <p:blipFill rotWithShape="1">
          <a:blip r:embed="rId11"/>
          <a:srcRect l="6757" t="5749" r="8420" b="5749"/>
          <a:stretch/>
        </p:blipFill>
        <p:spPr>
          <a:xfrm>
            <a:off x="7084498" y="2610632"/>
            <a:ext cx="1266092" cy="989467"/>
          </a:xfrm>
          <a:prstGeom prst="rect">
            <a:avLst/>
          </a:prstGeom>
        </p:spPr>
      </p:pic>
      <p:pic>
        <p:nvPicPr>
          <p:cNvPr id="11" name="Picture 10"/>
          <p:cNvPicPr>
            <a:picLocks noChangeAspect="1"/>
          </p:cNvPicPr>
          <p:nvPr/>
        </p:nvPicPr>
        <p:blipFill>
          <a:blip r:embed="rId12"/>
          <a:stretch>
            <a:fillRect/>
          </a:stretch>
        </p:blipFill>
        <p:spPr>
          <a:xfrm>
            <a:off x="8706546" y="2583631"/>
            <a:ext cx="1353784" cy="909110"/>
          </a:xfrm>
          <a:prstGeom prst="rect">
            <a:avLst/>
          </a:prstGeom>
        </p:spPr>
      </p:pic>
      <p:pic>
        <p:nvPicPr>
          <p:cNvPr id="13" name="Picture 12"/>
          <p:cNvPicPr>
            <a:picLocks noChangeAspect="1"/>
          </p:cNvPicPr>
          <p:nvPr/>
        </p:nvPicPr>
        <p:blipFill>
          <a:blip r:embed="rId13"/>
          <a:stretch>
            <a:fillRect/>
          </a:stretch>
        </p:blipFill>
        <p:spPr>
          <a:xfrm>
            <a:off x="10318226" y="2634811"/>
            <a:ext cx="1385889" cy="942608"/>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043463512"/>
              </p:ext>
            </p:extLst>
          </p:nvPr>
        </p:nvGraphicFramePr>
        <p:xfrm>
          <a:off x="366318" y="476214"/>
          <a:ext cx="11459364" cy="6150989"/>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266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5440">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41078">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SassoonPrimaryInfant" panose="020B0604020202020204"/>
                          <a:cs typeface="Amatic SC" panose="00000500000000000000" pitchFamily="2" charset="-79"/>
                        </a:rPr>
                        <a:t>Characteristics of Effective Learning </a:t>
                      </a:r>
                    </a:p>
                    <a:p>
                      <a:r>
                        <a:rPr lang="en-US" sz="1200" b="1" dirty="0">
                          <a:solidFill>
                            <a:srgbClr val="FF33CC"/>
                          </a:solidFill>
                          <a:latin typeface="SassoonPrimaryInfant" panose="020B0604020202020204"/>
                          <a:cs typeface="Amatic SC" panose="00000500000000000000" pitchFamily="2" charset="-79"/>
                        </a:rPr>
                        <a:t>Playing and exploring: </a:t>
                      </a:r>
                      <a:r>
                        <a:rPr lang="en-US" sz="1200" dirty="0">
                          <a:latin typeface="SassoonPrimaryInfant" panose="020B0604020202020204"/>
                          <a:cs typeface="RM Typerighter old" panose="00000400000000000000" pitchFamily="2" charset="-79"/>
                        </a:rPr>
                        <a:t>- Children investigate and experience things, and ‘have a go’. </a:t>
                      </a:r>
                      <a:r>
                        <a:rPr lang="en-GB" sz="1200" dirty="0">
                          <a:solidFill>
                            <a:srgbClr val="000000"/>
                          </a:solidFill>
                          <a:effectLst/>
                          <a:latin typeface="SassoonPrimaryInfant" panose="020B0604020202020204"/>
                          <a:ea typeface="Calibri" panose="020F0502020204030204" pitchFamily="34" charset="0"/>
                          <a:cs typeface="Acumin Pro"/>
                        </a:rPr>
                        <a:t>Children who actively participate in their </a:t>
                      </a:r>
                      <a:r>
                        <a:rPr lang="en-GB" sz="1200" dirty="0">
                          <a:solidFill>
                            <a:srgbClr val="000000"/>
                          </a:solidFill>
                          <a:latin typeface="SassoonPrimaryInfant" panose="020B0604020202020204"/>
                          <a:ea typeface="Calibri" panose="020F0502020204030204" pitchFamily="34" charset="0"/>
                          <a:cs typeface="Acumin Pro"/>
                        </a:rPr>
                        <a:t>own play </a:t>
                      </a:r>
                      <a:r>
                        <a:rPr lang="en-GB" sz="1200" dirty="0">
                          <a:solidFill>
                            <a:srgbClr val="000000"/>
                          </a:solidFill>
                          <a:effectLst/>
                          <a:latin typeface="SassoonPrimaryInfant" panose="020B0604020202020204"/>
                          <a:ea typeface="Calibri" panose="020F0502020204030204" pitchFamily="34" charset="0"/>
                          <a:cs typeface="Acumin Pro"/>
                        </a:rPr>
                        <a:t>develop a larger store of information and experiences to draw on which positively supports their learning </a:t>
                      </a:r>
                      <a:endParaRPr lang="en-US" sz="1200" dirty="0">
                        <a:latin typeface="SassoonPrimaryInfant" panose="020B0604020202020204"/>
                        <a:cs typeface="RM Typerighter old" panose="00000400000000000000" pitchFamily="2" charset="-79"/>
                      </a:endParaRPr>
                    </a:p>
                    <a:p>
                      <a:r>
                        <a:rPr lang="en-US" sz="1200" b="1" dirty="0">
                          <a:solidFill>
                            <a:srgbClr val="FF33CC"/>
                          </a:solidFill>
                          <a:latin typeface="SassoonPrimaryInfant" panose="020B0604020202020204"/>
                          <a:cs typeface="Amatic SC" panose="00000500000000000000" pitchFamily="2" charset="-79"/>
                        </a:rPr>
                        <a:t>Active learning: </a:t>
                      </a:r>
                      <a:r>
                        <a:rPr lang="en-US" sz="1200" dirty="0">
                          <a:latin typeface="SassoonPrimaryInfant" panose="020B0604020202020204"/>
                          <a:cs typeface="RM Typerighter old" panose="00000400000000000000" pitchFamily="2" charset="-79"/>
                        </a:rPr>
                        <a:t>- Children concentrate and keep on trying if they encounter difficulties. They are proud of their own achievements. </a:t>
                      </a:r>
                      <a:r>
                        <a:rPr lang="en-GB" sz="1200" dirty="0">
                          <a:effectLst/>
                          <a:latin typeface="SassoonPrimaryInfant" panose="020B0604020202020204"/>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SassoonPrimaryInfant" panose="020B0604020202020204"/>
                          <a:cs typeface="Amatic SC" panose="00000500000000000000" pitchFamily="2" charset="-79"/>
                        </a:rPr>
                        <a:t>Creating and thinking critically: </a:t>
                      </a:r>
                      <a:r>
                        <a:rPr lang="en-US" sz="1200" dirty="0">
                          <a:latin typeface="SassoonPrimaryInfant" panose="020B0604020202020204"/>
                          <a:cs typeface="RM Typerighter old" panose="00000400000000000000" pitchFamily="2" charset="-79"/>
                        </a:rPr>
                        <a:t>- Children develop their own ideas and make links between these ideas. </a:t>
                      </a:r>
                      <a:r>
                        <a:rPr lang="en-GB" sz="1200" dirty="0">
                          <a:effectLst/>
                          <a:latin typeface="SassoonPrimaryInfant" panose="020B0604020202020204"/>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SassoonPrimaryInfant" panose="020B0604020202020204"/>
                          <a:ea typeface="Calibri" panose="020F050202020403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3457000">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SassoonPrimaryInfant" panose="020B0604020202020204"/>
                          <a:cs typeface="Amatic SC" panose="00000500000000000000" pitchFamily="2" charset="-79"/>
                        </a:rPr>
                        <a:t>Unique Child: </a:t>
                      </a:r>
                      <a:r>
                        <a:rPr lang="en-US" sz="1200" i="0" dirty="0">
                          <a:latin typeface="SassoonPrimaryInfant" panose="020B0604020202020204"/>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SassoonPrimaryInfant" panose="020B0604020202020204"/>
                          <a:cs typeface="Amatic SC" panose="00000500000000000000" pitchFamily="2" charset="-79"/>
                        </a:rPr>
                        <a:t>Positive Relationships: </a:t>
                      </a:r>
                      <a:r>
                        <a:rPr lang="en-US" sz="1200" i="0" dirty="0">
                          <a:latin typeface="SassoonPrimaryInfant" panose="020B0604020202020204"/>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SassoonPrimaryInfant" panose="020B0604020202020204"/>
                          <a:cs typeface="Amatic SC" panose="00000500000000000000" pitchFamily="2" charset="-79"/>
                        </a:rPr>
                        <a:t>Enabling environments: </a:t>
                      </a:r>
                      <a:r>
                        <a:rPr lang="en-US" sz="1200" i="0" dirty="0">
                          <a:latin typeface="SassoonPrimaryInfant" panose="020B0604020202020204"/>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SassoonPrimaryInfant" panose="020B0604020202020204"/>
                          <a:cs typeface="Amatic SC" panose="00000500000000000000" pitchFamily="2" charset="-79"/>
                        </a:rPr>
                        <a:t>Learning and Development: </a:t>
                      </a:r>
                      <a:r>
                        <a:rPr lang="en-US" sz="1200" i="0" dirty="0">
                          <a:latin typeface="SassoonPrimaryInfant" panose="020B0604020202020204"/>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SassoonPrimaryInfant" panose="020B0604020202020204"/>
                        <a:cs typeface="RM Typerighter old" panose="00000400000000000000" pitchFamily="2" charset="-79"/>
                      </a:endParaRPr>
                    </a:p>
                    <a:p>
                      <a:r>
                        <a:rPr lang="en-US" sz="1200" i="1" dirty="0">
                          <a:latin typeface="SassoonPrimaryInfant" panose="020B0604020202020204"/>
                          <a:cs typeface="RM Typerighter old" panose="00000400000000000000" pitchFamily="2" charset="-79"/>
                        </a:rPr>
                        <a:t>PLAY: </a:t>
                      </a:r>
                      <a:r>
                        <a:rPr lang="en-US" sz="1200" b="0" i="1" kern="1200" dirty="0">
                          <a:solidFill>
                            <a:schemeClr val="dk1"/>
                          </a:solidFill>
                          <a:effectLst/>
                          <a:latin typeface="SassoonPrimaryInfant" panose="020B0604020202020204"/>
                          <a:ea typeface="+mn-ea"/>
                          <a:cs typeface="+mn-cs"/>
                        </a:rPr>
                        <a:t>At Cherry</a:t>
                      </a:r>
                      <a:r>
                        <a:rPr lang="en-US" sz="1200" b="0" i="1" kern="1200" baseline="0" dirty="0">
                          <a:solidFill>
                            <a:schemeClr val="dk1"/>
                          </a:solidFill>
                          <a:effectLst/>
                          <a:latin typeface="SassoonPrimaryInfant" panose="020B0604020202020204"/>
                          <a:ea typeface="+mn-ea"/>
                          <a:cs typeface="+mn-cs"/>
                        </a:rPr>
                        <a:t> Lane Primary School</a:t>
                      </a:r>
                      <a:r>
                        <a:rPr lang="en-US" sz="1200" b="0" i="1" kern="1200" dirty="0">
                          <a:solidFill>
                            <a:schemeClr val="dk1"/>
                          </a:solidFill>
                          <a:effectLst/>
                          <a:latin typeface="SassoonPrimaryInfant" panose="020B0604020202020204"/>
                          <a:ea typeface="+mn-ea"/>
                          <a:cs typeface="+mn-cs"/>
                        </a:rPr>
                        <a:t>, 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p>
                    <a:p>
                      <a:r>
                        <a:rPr lang="en-GB" sz="1200" i="1" dirty="0">
                          <a:solidFill>
                            <a:schemeClr val="tx1"/>
                          </a:solidFill>
                          <a:latin typeface="SassoonPrimaryInfant" panose="020B0604020202020204"/>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1" kern="1200" dirty="0">
                          <a:solidFill>
                            <a:schemeClr val="dk1"/>
                          </a:solidFill>
                          <a:effectLst/>
                          <a:latin typeface="SassoonPrimaryInfant" panose="020B0604020202020204"/>
                          <a:ea typeface="+mn-ea"/>
                          <a:cs typeface="+mn-cs"/>
                        </a:rPr>
                        <a:t>’. EYFS Team</a:t>
                      </a:r>
                    </a:p>
                    <a:p>
                      <a:r>
                        <a:rPr lang="en-US" sz="1200" b="0" i="1" kern="1200" dirty="0">
                          <a:solidFill>
                            <a:schemeClr val="dk1"/>
                          </a:solidFill>
                          <a:effectLst/>
                          <a:latin typeface="SassoonPrimaryInfant" panose="020B0604020202020204"/>
                          <a:ea typeface="+mn-ea"/>
                          <a:cs typeface="+mn-cs"/>
                        </a:rPr>
                        <a:t> </a:t>
                      </a:r>
                      <a:r>
                        <a:rPr lang="en-US" sz="1200" b="0" i="1" kern="1200" baseline="0" dirty="0">
                          <a:solidFill>
                            <a:schemeClr val="dk1"/>
                          </a:solidFill>
                          <a:effectLst/>
                          <a:latin typeface="SassoonPrimaryInfant" panose="020B0604020202020204"/>
                          <a:ea typeface="+mn-ea"/>
                          <a:cs typeface="+mn-cs"/>
                        </a:rPr>
                        <a:t>                 </a:t>
                      </a:r>
                      <a:r>
                        <a:rPr lang="en-US" sz="1400" b="1" i="1" dirty="0">
                          <a:latin typeface="SassoonPrimaryInfant" panose="020B0604020202020204"/>
                          <a:cs typeface="Amatic SC" panose="00000500000000000000" pitchFamily="2" charset="-79"/>
                        </a:rPr>
                        <a:t>We will ensure that all children learn and develop well and are kept healthy and safe at ALL times. </a:t>
                      </a:r>
                      <a:endParaRPr lang="en-GB" sz="1400" b="1" i="1" dirty="0">
                        <a:latin typeface="SassoonPrimaryInfant" panose="020B0604020202020204"/>
                        <a:cs typeface="Amatic SC" panose="00000500000000000000" pitchFamily="2" charset="-79"/>
                      </a:endParaRPr>
                    </a:p>
                    <a:p>
                      <a:endParaRPr lang="en-US" sz="1200" i="1" dirty="0">
                        <a:latin typeface="SassoonPrimaryInfant" panose="020B0604020202020204"/>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360946" y="945142"/>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153884" y="2185567"/>
            <a:ext cx="1910811"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200" b="1" dirty="0">
                <a:ln/>
                <a:latin typeface="Adler" panose="00000400000000000000" pitchFamily="2" charset="0"/>
              </a:rPr>
              <a:t>Characteristics of effective Learning</a:t>
            </a:r>
            <a:endParaRPr lang="en-US" sz="3600" b="1" dirty="0">
              <a:ln/>
              <a:latin typeface="Adler" panose="00000400000000000000" pitchFamily="2" charset="0"/>
            </a:endParaRPr>
          </a:p>
        </p:txBody>
      </p:sp>
      <p:pic>
        <p:nvPicPr>
          <p:cNvPr id="9" name="Picture 8" descr="CLP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295277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78908791"/>
              </p:ext>
            </p:extLst>
          </p:nvPr>
        </p:nvGraphicFramePr>
        <p:xfrm>
          <a:off x="119558" y="469980"/>
          <a:ext cx="11929008" cy="6333671"/>
        </p:xfrm>
        <a:graphic>
          <a:graphicData uri="http://schemas.openxmlformats.org/drawingml/2006/table">
            <a:tbl>
              <a:tblPr firstRow="1" bandRow="1">
                <a:tableStyleId>{5C22544A-7EE6-4342-B048-85BDC9FD1C3A}</a:tableStyleId>
              </a:tblPr>
              <a:tblGrid>
                <a:gridCol w="1550882">
                  <a:extLst>
                    <a:ext uri="{9D8B030D-6E8A-4147-A177-3AD203B41FA5}">
                      <a16:colId xmlns:a16="http://schemas.microsoft.com/office/drawing/2014/main" val="385991600"/>
                    </a:ext>
                  </a:extLst>
                </a:gridCol>
                <a:gridCol w="1867839">
                  <a:extLst>
                    <a:ext uri="{9D8B030D-6E8A-4147-A177-3AD203B41FA5}">
                      <a16:colId xmlns:a16="http://schemas.microsoft.com/office/drawing/2014/main" val="2865123548"/>
                    </a:ext>
                  </a:extLst>
                </a:gridCol>
                <a:gridCol w="1953740">
                  <a:extLst>
                    <a:ext uri="{9D8B030D-6E8A-4147-A177-3AD203B41FA5}">
                      <a16:colId xmlns:a16="http://schemas.microsoft.com/office/drawing/2014/main" val="872926247"/>
                    </a:ext>
                  </a:extLst>
                </a:gridCol>
                <a:gridCol w="1571874">
                  <a:extLst>
                    <a:ext uri="{9D8B030D-6E8A-4147-A177-3AD203B41FA5}">
                      <a16:colId xmlns:a16="http://schemas.microsoft.com/office/drawing/2014/main" val="1315738151"/>
                    </a:ext>
                  </a:extLst>
                </a:gridCol>
                <a:gridCol w="1660680">
                  <a:extLst>
                    <a:ext uri="{9D8B030D-6E8A-4147-A177-3AD203B41FA5}">
                      <a16:colId xmlns:a16="http://schemas.microsoft.com/office/drawing/2014/main" val="2709165749"/>
                    </a:ext>
                  </a:extLst>
                </a:gridCol>
                <a:gridCol w="1651799">
                  <a:extLst>
                    <a:ext uri="{9D8B030D-6E8A-4147-A177-3AD203B41FA5}">
                      <a16:colId xmlns:a16="http://schemas.microsoft.com/office/drawing/2014/main" val="2335150482"/>
                    </a:ext>
                  </a:extLst>
                </a:gridCol>
                <a:gridCol w="1672194">
                  <a:extLst>
                    <a:ext uri="{9D8B030D-6E8A-4147-A177-3AD203B41FA5}">
                      <a16:colId xmlns:a16="http://schemas.microsoft.com/office/drawing/2014/main" val="4046203905"/>
                    </a:ext>
                  </a:extLst>
                </a:gridCol>
              </a:tblGrid>
              <a:tr h="45138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271957">
                <a:tc>
                  <a:txBody>
                    <a:bodyPr/>
                    <a:lstStyle/>
                    <a:p>
                      <a:pPr algn="ctr"/>
                      <a:r>
                        <a:rPr lang="en-US" sz="2400" b="1"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 </a:t>
                      </a:r>
                      <a:r>
                        <a:rPr lang="en-US" sz="11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SassoonPrimaryInfant" pitchFamily="2" charset="0"/>
                          <a:cs typeface="Amatic SC" panose="00000500000000000000" pitchFamily="2" charset="-79"/>
                        </a:rPr>
                        <a:t>Starting nursery / my new friends / New Beginnings </a:t>
                      </a:r>
                    </a:p>
                    <a:p>
                      <a:pPr algn="ctr"/>
                      <a:r>
                        <a:rPr lang="en-US" sz="1050" dirty="0">
                          <a:solidFill>
                            <a:schemeClr val="tx1"/>
                          </a:solidFill>
                          <a:latin typeface="SassoonPrimaryInfant" pitchFamily="2" charset="0"/>
                          <a:cs typeface="Amatic SC" panose="00000500000000000000" pitchFamily="2" charset="-79"/>
                        </a:rPr>
                        <a:t>My emotions/ growing 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People who help us /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My body/ My senses</a:t>
                      </a:r>
                    </a:p>
                    <a:p>
                      <a:pPr algn="ctr"/>
                      <a:r>
                        <a:rPr lang="en-US" sz="1050" dirty="0">
                          <a:solidFill>
                            <a:schemeClr val="tx1"/>
                          </a:solidFill>
                          <a:latin typeface="SassoonPrimaryInfant" pitchFamily="2" charset="0"/>
                          <a:cs typeface="Amatic SC" panose="00000500000000000000" pitchFamily="2" charset="-79"/>
                        </a:rPr>
                        <a:t>How have I changed? </a:t>
                      </a:r>
                    </a:p>
                    <a:p>
                      <a:pPr algn="ctr"/>
                      <a:r>
                        <a:rPr lang="en-US" sz="1050" dirty="0">
                          <a:solidFill>
                            <a:schemeClr val="tx1"/>
                          </a:solidFill>
                          <a:latin typeface="SassoonPrimaryInfant" pitchFamily="2" charset="0"/>
                          <a:cs typeface="Amatic SC" panose="00000500000000000000" pitchFamily="2" charset="-79"/>
                        </a:rPr>
                        <a:t>My family / PSED focus </a:t>
                      </a:r>
                    </a:p>
                    <a:p>
                      <a:pPr algn="ctr"/>
                      <a:r>
                        <a:rPr lang="en-US" sz="1050" dirty="0">
                          <a:solidFill>
                            <a:schemeClr val="tx1"/>
                          </a:solidFill>
                          <a:latin typeface="SassoonPrimaryInfant" pitchFamily="2" charset="0"/>
                          <a:cs typeface="Amatic SC" panose="00000500000000000000" pitchFamily="2" charset="-79"/>
                        </a:rPr>
                        <a:t>What am I good at? </a:t>
                      </a:r>
                    </a:p>
                    <a:p>
                      <a:pPr algn="ctr"/>
                      <a:r>
                        <a:rPr lang="en-US" sz="1050" dirty="0">
                          <a:solidFill>
                            <a:schemeClr val="tx1"/>
                          </a:solidFill>
                          <a:latin typeface="SassoonPrimaryInfant" pitchFamily="2" charset="0"/>
                          <a:cs typeface="Amatic SC" panose="00000500000000000000" pitchFamily="2" charset="-79"/>
                        </a:rPr>
                        <a:t>How do I make others feel? </a:t>
                      </a:r>
                    </a:p>
                    <a:p>
                      <a:pPr algn="ctr"/>
                      <a:r>
                        <a:rPr lang="en-US" sz="1050" dirty="0">
                          <a:solidFill>
                            <a:schemeClr val="tx1"/>
                          </a:solidFill>
                          <a:latin typeface="SassoonPrimaryInfant" pitchFamily="2" charset="0"/>
                          <a:cs typeface="Amatic SC" panose="00000500000000000000" pitchFamily="2" charset="-79"/>
                        </a:rPr>
                        <a:t>Being kind / staying safe </a:t>
                      </a:r>
                    </a:p>
                    <a:p>
                      <a:pPr algn="ctr"/>
                      <a:r>
                        <a:rPr lang="en-US" sz="1050" dirty="0">
                          <a:solidFill>
                            <a:schemeClr val="tx1"/>
                          </a:solidFill>
                          <a:latin typeface="SassoonPrimaryInfant" pitchFamily="2" charset="0"/>
                          <a:cs typeface="Amatic SC" panose="00000500000000000000" pitchFamily="2" charset="-79"/>
                        </a:rPr>
                        <a:t>My special people</a:t>
                      </a: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Festivals and celebrations!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Bonfire night/ Remembrance day/ Diwali/ children in need/ Autumn/ Halloween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At the Panto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Letters to Father Christmas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Ticket</a:t>
                      </a:r>
                      <a:r>
                        <a:rPr lang="en-US" sz="2000" b="1" baseline="0" dirty="0">
                          <a:solidFill>
                            <a:srgbClr val="CC66FF"/>
                          </a:solidFill>
                          <a:latin typeface="Amatic SC" panose="00000500000000000000" pitchFamily="2" charset="-79"/>
                          <a:cs typeface="Amatic SC" panose="00000500000000000000" pitchFamily="2" charset="-79"/>
                        </a:rPr>
                        <a:t> to ride</a:t>
                      </a:r>
                      <a:r>
                        <a:rPr lang="en-US" sz="2000" b="1" dirty="0">
                          <a:solidFill>
                            <a:srgbClr val="CC66FF"/>
                          </a:solidFill>
                          <a:latin typeface="Amatic SC" panose="00000500000000000000" pitchFamily="2" charset="-79"/>
                          <a:cs typeface="Amatic SC" panose="00000500000000000000" pitchFamily="2" charset="-79"/>
                        </a:rPr>
                        <a:t>! </a:t>
                      </a:r>
                    </a:p>
                    <a:p>
                      <a:pPr algn="ctr"/>
                      <a:r>
                        <a:rPr lang="en-US" sz="1050" dirty="0">
                          <a:solidFill>
                            <a:schemeClr val="tx1"/>
                          </a:solidFill>
                          <a:latin typeface="SassoonPrimaryInfant" pitchFamily="2" charset="0"/>
                          <a:cs typeface="Amatic SC" panose="00000500000000000000" pitchFamily="2" charset="-79"/>
                        </a:rPr>
                        <a:t>Around the Town</a:t>
                      </a:r>
                    </a:p>
                    <a:p>
                      <a:pPr algn="ctr"/>
                      <a:r>
                        <a:rPr lang="en-US" sz="1050" dirty="0">
                          <a:solidFill>
                            <a:schemeClr val="tx1"/>
                          </a:solidFill>
                          <a:latin typeface="SassoonPrimaryInfant" pitchFamily="2" charset="0"/>
                          <a:cs typeface="Amatic SC" panose="00000500000000000000" pitchFamily="2" charset="-79"/>
                        </a:rPr>
                        <a:t>How do I get there? </a:t>
                      </a:r>
                    </a:p>
                    <a:p>
                      <a:pPr algn="ctr"/>
                      <a:r>
                        <a:rPr lang="en-US" sz="1050" dirty="0">
                          <a:solidFill>
                            <a:schemeClr val="tx1"/>
                          </a:solidFill>
                          <a:latin typeface="SassoonPrimaryInfant" pitchFamily="2" charset="0"/>
                          <a:cs typeface="Amatic SC" panose="00000500000000000000" pitchFamily="2" charset="-79"/>
                        </a:rPr>
                        <a:t>Where in the world have you been? Journeys</a:t>
                      </a:r>
                    </a:p>
                    <a:p>
                      <a:pPr algn="ctr"/>
                      <a:r>
                        <a:rPr lang="en-US" sz="1050" dirty="0">
                          <a:solidFill>
                            <a:schemeClr val="tx1"/>
                          </a:solidFill>
                          <a:latin typeface="SassoonPrimaryInfant" pitchFamily="2" charset="0"/>
                          <a:cs typeface="Amatic SC" panose="00000500000000000000" pitchFamily="2" charset="-79"/>
                        </a:rPr>
                        <a:t>Fly me to the moon! </a:t>
                      </a:r>
                    </a:p>
                    <a:p>
                      <a:pPr algn="ctr"/>
                      <a:r>
                        <a:rPr lang="en-US" sz="1050" dirty="0">
                          <a:solidFill>
                            <a:schemeClr val="tx1"/>
                          </a:solidFill>
                          <a:latin typeface="SassoonPrimaryInfant" pitchFamily="2" charset="0"/>
                          <a:cs typeface="Amatic SC" panose="00000500000000000000" pitchFamily="2" charset="-79"/>
                        </a:rPr>
                        <a:t>Vehicles past and Present </a:t>
                      </a:r>
                    </a:p>
                    <a:p>
                      <a:pPr algn="ctr"/>
                      <a:r>
                        <a:rPr lang="en-US" sz="1050" dirty="0">
                          <a:solidFill>
                            <a:schemeClr val="tx1"/>
                          </a:solidFill>
                          <a:latin typeface="SassoonPrimaryInfant" pitchFamily="2" charset="0"/>
                          <a:cs typeface="Amatic SC" panose="00000500000000000000" pitchFamily="2" charset="-79"/>
                        </a:rPr>
                        <a:t>Design your own 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Homes and</a:t>
                      </a:r>
                      <a:r>
                        <a:rPr lang="en-US" sz="2000" b="1" baseline="0" dirty="0">
                          <a:solidFill>
                            <a:srgbClr val="CC66FF"/>
                          </a:solidFill>
                          <a:latin typeface="Amatic SC" panose="00000500000000000000" pitchFamily="2" charset="-79"/>
                          <a:cs typeface="Amatic SC" panose="00000500000000000000" pitchFamily="2" charset="-79"/>
                        </a:rPr>
                        <a:t> </a:t>
                      </a:r>
                      <a:r>
                        <a:rPr lang="en-US" sz="2000" b="1" dirty="0">
                          <a:solidFill>
                            <a:srgbClr val="CC66FF"/>
                          </a:solidFill>
                          <a:latin typeface="Amatic SC" panose="00000500000000000000" pitchFamily="2" charset="-79"/>
                          <a:cs typeface="Amatic SC" panose="00000500000000000000" pitchFamily="2" charset="-79"/>
                        </a:rPr>
                        <a:t>animals! </a:t>
                      </a:r>
                    </a:p>
                    <a:p>
                      <a:pPr algn="ctr"/>
                      <a:r>
                        <a:rPr lang="en-US" sz="1050" dirty="0">
                          <a:solidFill>
                            <a:schemeClr val="tx1"/>
                          </a:solidFill>
                          <a:latin typeface="SassoonPrimaryInfant" pitchFamily="2" charset="0"/>
                          <a:cs typeface="Amatic SC" panose="00000500000000000000" pitchFamily="2" charset="-79"/>
                        </a:rPr>
                        <a:t>Pets/zoo/safari/forest/</a:t>
                      </a:r>
                    </a:p>
                    <a:p>
                      <a:pPr algn="ctr"/>
                      <a:r>
                        <a:rPr lang="en-US" sz="1050" dirty="0">
                          <a:solidFill>
                            <a:schemeClr val="tx1"/>
                          </a:solidFill>
                          <a:latin typeface="SassoonPrimaryInfant" pitchFamily="2" charset="0"/>
                          <a:cs typeface="Amatic SC" panose="00000500000000000000" pitchFamily="2" charset="-79"/>
                        </a:rPr>
                        <a:t>jungle animals and where they</a:t>
                      </a:r>
                      <a:r>
                        <a:rPr lang="en-US" sz="1050" baseline="0" dirty="0">
                          <a:solidFill>
                            <a:schemeClr val="tx1"/>
                          </a:solidFill>
                          <a:latin typeface="SassoonPrimaryInfant" pitchFamily="2" charset="0"/>
                          <a:cs typeface="Amatic SC" panose="00000500000000000000" pitchFamily="2" charset="-79"/>
                        </a:rPr>
                        <a:t> like to live</a:t>
                      </a:r>
                    </a:p>
                    <a:p>
                      <a:pPr algn="ctr"/>
                      <a:endParaRPr lang="en-US"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Smell</a:t>
                      </a:r>
                      <a:r>
                        <a:rPr lang="en-US" sz="2000" b="1" baseline="0" dirty="0">
                          <a:solidFill>
                            <a:srgbClr val="00B0F0"/>
                          </a:solidFill>
                          <a:latin typeface="Amatic SC" panose="00000500000000000000" pitchFamily="2" charset="-79"/>
                          <a:cs typeface="Amatic SC" panose="00000500000000000000" pitchFamily="2" charset="-79"/>
                        </a:rPr>
                        <a:t> the flowers</a:t>
                      </a:r>
                      <a:r>
                        <a:rPr lang="en-US" sz="2000" b="1" dirty="0">
                          <a:solidFill>
                            <a:srgbClr val="00B0F0"/>
                          </a:solidFill>
                          <a:latin typeface="Amatic SC" panose="00000500000000000000" pitchFamily="2" charset="-79"/>
                          <a:cs typeface="Amatic SC" panose="00000500000000000000" pitchFamily="2" charset="-79"/>
                        </a:rPr>
                        <a:t>! </a:t>
                      </a:r>
                    </a:p>
                    <a:p>
                      <a:pPr algn="ctr"/>
                      <a:r>
                        <a:rPr lang="en-US" sz="1050" dirty="0">
                          <a:solidFill>
                            <a:schemeClr val="tx1"/>
                          </a:solidFill>
                          <a:latin typeface="SassoonPrimaryInfant" pitchFamily="2" charset="0"/>
                          <a:cs typeface="Amatic SC" panose="00000500000000000000" pitchFamily="2" charset="-79"/>
                        </a:rPr>
                        <a:t>Life cycles </a:t>
                      </a:r>
                    </a:p>
                    <a:p>
                      <a:pPr algn="ctr"/>
                      <a:r>
                        <a:rPr lang="en-US" sz="1050" dirty="0">
                          <a:solidFill>
                            <a:schemeClr val="tx1"/>
                          </a:solidFill>
                          <a:latin typeface="SassoonPrimaryInfant" pitchFamily="2" charset="0"/>
                          <a:cs typeface="Amatic SC" panose="00000500000000000000" pitchFamily="2" charset="-79"/>
                        </a:rPr>
                        <a:t>Safari </a:t>
                      </a:r>
                    </a:p>
                    <a:p>
                      <a:pPr algn="ctr"/>
                      <a:r>
                        <a:rPr lang="en-US" sz="1050" dirty="0">
                          <a:solidFill>
                            <a:schemeClr val="tx1"/>
                          </a:solidFill>
                          <a:latin typeface="SassoonPrimaryInfant" pitchFamily="2" charset="0"/>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Climates / Hibernation </a:t>
                      </a:r>
                    </a:p>
                    <a:p>
                      <a:pPr algn="ctr"/>
                      <a:r>
                        <a:rPr lang="en-US" sz="1050" dirty="0">
                          <a:solidFill>
                            <a:schemeClr val="tx1"/>
                          </a:solidFill>
                          <a:latin typeface="SassoonPrimaryInfant" pitchFamily="2" charset="0"/>
                          <a:cs typeface="Amatic SC" panose="00000500000000000000" pitchFamily="2" charset="-79"/>
                        </a:rPr>
                        <a:t>Down on the Farm </a:t>
                      </a:r>
                    </a:p>
                    <a:p>
                      <a:pPr algn="ctr"/>
                      <a:r>
                        <a:rPr lang="en-US" sz="1050" dirty="0">
                          <a:solidFill>
                            <a:schemeClr val="tx1"/>
                          </a:solidFill>
                          <a:latin typeface="SassoonPrimaryInfant" pitchFamily="2" charset="0"/>
                          <a:cs typeface="Amatic SC" panose="00000500000000000000" pitchFamily="2" charset="-79"/>
                        </a:rPr>
                        <a:t>Min Beasts </a:t>
                      </a:r>
                    </a:p>
                    <a:p>
                      <a:pPr algn="ctr"/>
                      <a:r>
                        <a:rPr lang="en-US" sz="1050" dirty="0">
                          <a:solidFill>
                            <a:schemeClr val="tx1"/>
                          </a:solidFill>
                          <a:latin typeface="SassoonPrimaryInfant" pitchFamily="2" charset="0"/>
                          <a:cs typeface="Amatic SC" panose="00000500000000000000" pitchFamily="2" charset="-79"/>
                        </a:rPr>
                        <a:t>Animal Arts and crafts</a:t>
                      </a:r>
                    </a:p>
                    <a:p>
                      <a:pPr algn="ctr"/>
                      <a:r>
                        <a:rPr lang="en-US" sz="1050" dirty="0">
                          <a:solidFill>
                            <a:schemeClr val="tx1"/>
                          </a:solidFill>
                          <a:latin typeface="SassoonPrimaryInfant" pitchFamily="2" charset="0"/>
                          <a:cs typeface="Amatic SC" panose="00000500000000000000" pitchFamily="2" charset="-79"/>
                        </a:rPr>
                        <a:t>Night and day animals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Animal patterns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Planting seeds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Send me a postcard! </a:t>
                      </a:r>
                    </a:p>
                    <a:p>
                      <a:pPr algn="ctr"/>
                      <a:r>
                        <a:rPr lang="en-US" sz="1050" dirty="0">
                          <a:solidFill>
                            <a:schemeClr val="tx1"/>
                          </a:solidFill>
                          <a:latin typeface="SassoonPrimaryInfant" pitchFamily="2" charset="0"/>
                          <a:cs typeface="Amatic SC" panose="00000500000000000000" pitchFamily="2" charset="-79"/>
                        </a:rPr>
                        <a:t>Marine life  </a:t>
                      </a:r>
                    </a:p>
                    <a:p>
                      <a:pPr algn="ctr"/>
                      <a:r>
                        <a:rPr lang="en-US" sz="1050" dirty="0">
                          <a:solidFill>
                            <a:schemeClr val="tx1"/>
                          </a:solidFill>
                          <a:latin typeface="SassoonPrimaryInfant" pitchFamily="2" charset="0"/>
                          <a:cs typeface="Amatic SC" panose="00000500000000000000" pitchFamily="2" charset="-79"/>
                        </a:rPr>
                        <a:t>Seaside's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Compare: Now and then! </a:t>
                      </a:r>
                    </a:p>
                    <a:p>
                      <a:pPr algn="ctr"/>
                      <a:r>
                        <a:rPr lang="en-US" sz="1050" dirty="0">
                          <a:solidFill>
                            <a:schemeClr val="tx1"/>
                          </a:solidFill>
                          <a:latin typeface="SassoonPrimaryInfant" pitchFamily="2" charset="0"/>
                          <a:cs typeface="Amatic SC" panose="00000500000000000000" pitchFamily="2" charset="-79"/>
                        </a:rPr>
                        <a:t>Seaside art </a:t>
                      </a:r>
                    </a:p>
                    <a:p>
                      <a:pPr algn="ctr"/>
                      <a:r>
                        <a:rPr lang="en-US" sz="1050" dirty="0">
                          <a:solidFill>
                            <a:schemeClr val="tx1"/>
                          </a:solidFill>
                          <a:latin typeface="SassoonPrimaryInfant" pitchFamily="2" charset="0"/>
                          <a:cs typeface="Amatic SC" panose="00000500000000000000" pitchFamily="2" charset="-79"/>
                        </a:rPr>
                        <a:t>Sun safety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844715">
                <a:tc>
                  <a:txBody>
                    <a:bodyPr/>
                    <a:lstStyle/>
                    <a:p>
                      <a:pPr algn="ctr"/>
                      <a:r>
                        <a:rPr lang="en-US" sz="1800" b="1" dirty="0">
                          <a:latin typeface="Amatic SC" panose="00000500000000000000" pitchFamily="2" charset="-79"/>
                          <a:cs typeface="Amatic SC" panose="00000500000000000000" pitchFamily="2" charset="-79"/>
                        </a:rPr>
                        <a:t>Story Texts and ‘old favourites’ and </a:t>
                      </a:r>
                    </a:p>
                    <a:p>
                      <a:pPr algn="ctr"/>
                      <a:r>
                        <a:rPr lang="en-US" sz="1800" b="1" dirty="0">
                          <a:latin typeface="Amatic SC" panose="00000500000000000000" pitchFamily="2" charset="-79"/>
                          <a:cs typeface="Amatic SC" panose="00000500000000000000" pitchFamily="2" charset="-79"/>
                        </a:rPr>
                        <a:t>Nursery Rhymes</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SassoonPrimaryInfant" pitchFamily="2" charset="0"/>
                          <a:cs typeface="RM Typerighter old" panose="00000400000000000000" pitchFamily="2" charset="-79"/>
                        </a:rPr>
                        <a:t>Maisy goes to Nursery, Starting School, Nursery Not today!, My Mum, My Dad, I Used to be the baby, Fred the fearless fireman,</a:t>
                      </a:r>
                      <a:r>
                        <a:rPr lang="en-US" sz="950" baseline="0" dirty="0">
                          <a:solidFill>
                            <a:schemeClr val="tx1"/>
                          </a:solidFill>
                          <a:latin typeface="SassoonPrimaryInfant" pitchFamily="2" charset="0"/>
                          <a:cs typeface="RM Typerighter old" panose="00000400000000000000" pitchFamily="2" charset="-79"/>
                        </a:rPr>
                        <a:t> The </a:t>
                      </a:r>
                      <a:r>
                        <a:rPr lang="en-US" sz="950" baseline="0" dirty="0" err="1">
                          <a:solidFill>
                            <a:schemeClr val="tx1"/>
                          </a:solidFill>
                          <a:latin typeface="SassoonPrimaryInfant" pitchFamily="2" charset="0"/>
                          <a:cs typeface="RM Typerighter old" panose="00000400000000000000" pitchFamily="2" charset="-79"/>
                        </a:rPr>
                        <a:t>colour</a:t>
                      </a:r>
                      <a:r>
                        <a:rPr lang="en-US" sz="950" baseline="0" dirty="0">
                          <a:solidFill>
                            <a:schemeClr val="tx1"/>
                          </a:solidFill>
                          <a:latin typeface="SassoonPrimaryInfant" pitchFamily="2" charset="0"/>
                          <a:cs typeface="RM Typerighter old" panose="00000400000000000000" pitchFamily="2" charset="-79"/>
                        </a:rPr>
                        <a:t> Monster, The listening Walk,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aseline="0" dirty="0">
                          <a:solidFill>
                            <a:schemeClr val="tx1"/>
                          </a:solidFill>
                          <a:latin typeface="SassoonPrimaryInfant" pitchFamily="2" charset="0"/>
                          <a:cs typeface="RM Typerighter old" panose="00000400000000000000" pitchFamily="2" charset="-79"/>
                        </a:rPr>
                        <a:t>Rama and </a:t>
                      </a:r>
                      <a:r>
                        <a:rPr lang="en-US" sz="950" baseline="0" dirty="0" err="1">
                          <a:solidFill>
                            <a:schemeClr val="tx1"/>
                          </a:solidFill>
                          <a:latin typeface="SassoonPrimaryInfant" pitchFamily="2" charset="0"/>
                          <a:cs typeface="RM Typerighter old" panose="00000400000000000000" pitchFamily="2" charset="-79"/>
                        </a:rPr>
                        <a:t>Sita</a:t>
                      </a:r>
                      <a:r>
                        <a:rPr lang="en-US" sz="950" baseline="0" dirty="0">
                          <a:solidFill>
                            <a:schemeClr val="tx1"/>
                          </a:solidFill>
                          <a:latin typeface="SassoonPrimaryInfant" pitchFamily="2" charset="0"/>
                          <a:cs typeface="RM Typerighter old" panose="00000400000000000000" pitchFamily="2" charset="-79"/>
                        </a:rPr>
                        <a:t>, Winnie the witch, Ghost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aseline="0" dirty="0">
                          <a:solidFill>
                            <a:schemeClr val="tx1"/>
                          </a:solidFill>
                          <a:latin typeface="SassoonPrimaryInfant" pitchFamily="2" charset="0"/>
                          <a:cs typeface="RM Typerighter old" panose="00000400000000000000" pitchFamily="2" charset="-79"/>
                        </a:rPr>
                        <a:t>Heads, shoulders knees and toes, finger family song, Jack and Jill, Miss Polly, Ring of roses, Humpty Dumpty, </a:t>
                      </a:r>
                      <a:r>
                        <a:rPr lang="en-US" sz="950" baseline="0" dirty="0" err="1">
                          <a:solidFill>
                            <a:schemeClr val="tx1"/>
                          </a:solidFill>
                          <a:latin typeface="SassoonPrimaryInfant" pitchFamily="2" charset="0"/>
                          <a:cs typeface="RM Typerighter old" panose="00000400000000000000" pitchFamily="2" charset="-79"/>
                        </a:rPr>
                        <a:t>Incy</a:t>
                      </a:r>
                      <a:r>
                        <a:rPr lang="en-US" sz="950" baseline="0" dirty="0">
                          <a:solidFill>
                            <a:schemeClr val="tx1"/>
                          </a:solidFill>
                          <a:latin typeface="SassoonPrimaryInfant" pitchFamily="2" charset="0"/>
                          <a:cs typeface="RM Typerighter old" panose="00000400000000000000" pitchFamily="2" charset="-79"/>
                        </a:rPr>
                        <a:t> wincey spider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latin typeface="SassoonPrimaryInfant" pitchFamily="2" charset="0"/>
                        </a:rPr>
                        <a:t>Rama and </a:t>
                      </a:r>
                      <a:r>
                        <a:rPr lang="en-GB" sz="1050" dirty="0" err="1">
                          <a:latin typeface="SassoonPrimaryInfant" pitchFamily="2" charset="0"/>
                        </a:rPr>
                        <a:t>Sita</a:t>
                      </a:r>
                      <a:endParaRPr lang="en-GB" sz="1050" dirty="0">
                        <a:latin typeface="SassoonPrimaryInfan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RM Typerighter old" panose="00000400000000000000" pitchFamily="2" charset="-79"/>
                        </a:rPr>
                        <a:t>Father Christmas needs the loo!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RM Typerighter old" panose="00000400000000000000" pitchFamily="2" charset="-79"/>
                        </a:rPr>
                        <a:t>The </a:t>
                      </a:r>
                      <a:r>
                        <a:rPr lang="en-GB" sz="1050">
                          <a:solidFill>
                            <a:schemeClr val="tx1"/>
                          </a:solidFill>
                          <a:latin typeface="SassoonPrimaryInfant" pitchFamily="2" charset="0"/>
                          <a:cs typeface="RM Typerighter old" panose="00000400000000000000" pitchFamily="2" charset="-79"/>
                        </a:rPr>
                        <a:t>Jolly Postman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SassoonPrimaryInfant" pitchFamily="2"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SassoonPrimaryInfant" pitchFamily="2"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The Naughty Bus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Mr. </a:t>
                      </a:r>
                      <a:r>
                        <a:rPr lang="en-US" sz="1050" dirty="0" err="1">
                          <a:solidFill>
                            <a:schemeClr val="tx1"/>
                          </a:solidFill>
                          <a:latin typeface="SassoonPrimaryInfant" pitchFamily="2" charset="0"/>
                          <a:cs typeface="RM Typerighter old" panose="00000400000000000000" pitchFamily="2" charset="-79"/>
                        </a:rPr>
                        <a:t>Gumpy’s</a:t>
                      </a:r>
                      <a:r>
                        <a:rPr lang="en-US" sz="1050" dirty="0">
                          <a:solidFill>
                            <a:schemeClr val="tx1"/>
                          </a:solidFill>
                          <a:latin typeface="SassoonPrimaryInfant" pitchFamily="2" charset="0"/>
                          <a:cs typeface="RM Typerighter old" panose="00000400000000000000" pitchFamily="2" charset="-79"/>
                        </a:rPr>
                        <a:t>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Bob, The Man on the Moon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Oi! Get off my train! </a:t>
                      </a:r>
                      <a:endParaRPr lang="en-US" sz="1050" dirty="0">
                        <a:solidFill>
                          <a:schemeClr val="tx1"/>
                        </a:solidFill>
                        <a:latin typeface="SassoonPrimaryInfant" pitchFamily="2" charset="0"/>
                        <a:cs typeface="Amatic SC" panose="00000500000000000000" pitchFamily="2" charset="-79"/>
                      </a:endParaRPr>
                    </a:p>
                    <a:p>
                      <a:pPr algn="ctr"/>
                      <a:endParaRPr lang="en-GB" sz="1050" dirty="0">
                        <a:solidFill>
                          <a:schemeClr val="tx1"/>
                        </a:solidFill>
                        <a:latin typeface="SassoonPrimaryInfant" pitchFamily="2" charset="0"/>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The Emperors Egg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The Very Hungry Caterpillar </a:t>
                      </a:r>
                    </a:p>
                    <a:p>
                      <a:pPr algn="ctr"/>
                      <a:r>
                        <a:rPr lang="en-GB" sz="1050" dirty="0" err="1">
                          <a:solidFill>
                            <a:schemeClr val="tx1"/>
                          </a:solidFill>
                          <a:latin typeface="SassoonPrimaryInfant" pitchFamily="2" charset="0"/>
                          <a:cs typeface="RM Typerighter old" panose="00000400000000000000" pitchFamily="2" charset="-79"/>
                        </a:rPr>
                        <a:t>Aghh</a:t>
                      </a:r>
                      <a:r>
                        <a:rPr lang="en-GB" sz="1050" dirty="0">
                          <a:solidFill>
                            <a:schemeClr val="tx1"/>
                          </a:solidFill>
                          <a:latin typeface="SassoonPrimaryInfant" pitchFamily="2" charset="0"/>
                          <a:cs typeface="RM Typerighter old" panose="00000400000000000000" pitchFamily="2" charset="-79"/>
                        </a:rPr>
                        <a:t> Spider! </a:t>
                      </a:r>
                    </a:p>
                    <a:p>
                      <a:pPr algn="ctr"/>
                      <a:r>
                        <a:rPr lang="en-GB" sz="1050" dirty="0">
                          <a:solidFill>
                            <a:schemeClr val="tx1"/>
                          </a:solidFill>
                          <a:latin typeface="SassoonPrimaryInfant" pitchFamily="2" charset="0"/>
                          <a:cs typeface="RM Typerighter old" panose="00000400000000000000" pitchFamily="2" charset="-79"/>
                        </a:rPr>
                        <a:t>Tiger who came to tea </a:t>
                      </a:r>
                    </a:p>
                    <a:p>
                      <a:pPr algn="ctr"/>
                      <a:r>
                        <a:rPr lang="en-GB" sz="1050" dirty="0">
                          <a:solidFill>
                            <a:schemeClr val="tx1"/>
                          </a:solidFill>
                          <a:latin typeface="SassoonPrimaryInfant" pitchFamily="2" charset="0"/>
                          <a:cs typeface="RM Typerighter old" panose="00000400000000000000" pitchFamily="2" charset="-79"/>
                        </a:rPr>
                        <a:t>Diary of a wombat</a:t>
                      </a:r>
                    </a:p>
                    <a:p>
                      <a:pPr algn="ctr"/>
                      <a:r>
                        <a:rPr lang="en-GB" sz="1050" dirty="0">
                          <a:solidFill>
                            <a:schemeClr val="tx1"/>
                          </a:solidFill>
                          <a:latin typeface="SassoonPrimaryInfant" pitchFamily="2" charset="0"/>
                          <a:cs typeface="RM Typerighter old" panose="00000400000000000000" pitchFamily="2" charset="-79"/>
                        </a:rPr>
                        <a:t>Elephant and the Bad Baby</a:t>
                      </a:r>
                    </a:p>
                    <a:p>
                      <a:pPr algn="ctr"/>
                      <a:r>
                        <a:rPr lang="en-GB" sz="1050" dirty="0">
                          <a:solidFill>
                            <a:schemeClr val="tx1"/>
                          </a:solidFill>
                          <a:latin typeface="SassoonPrimaryInfant" pitchFamily="2" charset="0"/>
                          <a:cs typeface="RM Typerighter old" panose="00000400000000000000" pitchFamily="2" charset="-79"/>
                        </a:rPr>
                        <a:t>Pig in the Pond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SassoonPrimaryInfant" pitchFamily="2" charset="0"/>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Jack 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One Plastic Bag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latin typeface="SassoonPrimaryInfant" pitchFamily="2" charset="0"/>
                        </a:rPr>
                        <a:t>Tree, Seasons come and seasons go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latin typeface="SassoonPrimaryInfant" pitchFamily="2" charset="0"/>
                        </a:rPr>
                        <a:t>A stroll through the seasons</a:t>
                      </a:r>
                      <a:endParaRPr lang="en-GB" sz="1050" dirty="0">
                        <a:solidFill>
                          <a:schemeClr val="tx1"/>
                        </a:solidFill>
                        <a:latin typeface="SassoonPrimaryInfant" pitchFamily="2"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SassoonPrimaryInfant" pitchFamily="2" charset="0"/>
                          <a:cs typeface="RM Typerighter old" panose="00000400000000000000" pitchFamily="2" charset="-79"/>
                        </a:rPr>
                        <a:t>Lighthouse Keeper’s Lunch</a:t>
                      </a:r>
                    </a:p>
                    <a:p>
                      <a:pPr algn="ctr"/>
                      <a:r>
                        <a:rPr lang="en-US" sz="1050" dirty="0">
                          <a:solidFill>
                            <a:schemeClr val="tx1"/>
                          </a:solidFill>
                          <a:latin typeface="SassoonPrimaryInfant" pitchFamily="2" charset="0"/>
                          <a:cs typeface="RM Typerighter old" panose="00000400000000000000" pitchFamily="2" charset="-79"/>
                        </a:rPr>
                        <a:t>Under the Sea Non – Fiction</a:t>
                      </a:r>
                    </a:p>
                    <a:p>
                      <a:pPr algn="ctr"/>
                      <a:r>
                        <a:rPr lang="en-US" sz="1050" dirty="0">
                          <a:solidFill>
                            <a:schemeClr val="tx1"/>
                          </a:solidFill>
                          <a:latin typeface="SassoonPrimaryInfant" pitchFamily="2" charset="0"/>
                          <a:cs typeface="RM Typerighter old" panose="00000400000000000000" pitchFamily="2" charset="-79"/>
                        </a:rPr>
                        <a:t>Lighthouse keepers lunch,</a:t>
                      </a:r>
                    </a:p>
                    <a:p>
                      <a:pPr algn="ctr"/>
                      <a:r>
                        <a:rPr lang="en-US" sz="1050" dirty="0" err="1">
                          <a:solidFill>
                            <a:schemeClr val="tx1"/>
                          </a:solidFill>
                          <a:latin typeface="SassoonPrimaryInfant" pitchFamily="2" charset="0"/>
                          <a:cs typeface="RM Typerighter old" panose="00000400000000000000" pitchFamily="2" charset="-79"/>
                        </a:rPr>
                        <a:t>Tiddler</a:t>
                      </a:r>
                      <a:r>
                        <a:rPr lang="en-US" sz="1050" dirty="0">
                          <a:solidFill>
                            <a:schemeClr val="tx1"/>
                          </a:solidFill>
                          <a:latin typeface="SassoonPrimaryInfant" pitchFamily="2" charset="0"/>
                          <a:cs typeface="RM Typerighter old" panose="000004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The Snail and the Whale,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Commotion in the ocean, Sharing a shell, The singing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RM Typerighter old" panose="00000400000000000000" pitchFamily="2" charset="-79"/>
                        </a:rPr>
                        <a:t>mermaid, </a:t>
                      </a:r>
                      <a:r>
                        <a:rPr lang="en-US" sz="1050" dirty="0" err="1">
                          <a:solidFill>
                            <a:schemeClr val="tx1"/>
                          </a:solidFill>
                          <a:latin typeface="SassoonPrimaryInfant" pitchFamily="2" charset="0"/>
                          <a:cs typeface="RM Typerighter old" panose="00000400000000000000" pitchFamily="2" charset="-79"/>
                        </a:rPr>
                        <a:t>Rainbox</a:t>
                      </a:r>
                      <a:r>
                        <a:rPr lang="en-US" sz="1050" dirty="0">
                          <a:solidFill>
                            <a:schemeClr val="tx1"/>
                          </a:solidFill>
                          <a:latin typeface="SassoonPrimaryInfant" pitchFamily="2" charset="0"/>
                          <a:cs typeface="RM Typerighter old" panose="00000400000000000000" pitchFamily="2" charset="-79"/>
                        </a:rPr>
                        <a:t> Fish, Pirates love Underpants!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736334">
                <a:tc>
                  <a:txBody>
                    <a:bodyPr/>
                    <a:lstStyle/>
                    <a:p>
                      <a:pPr algn="ctr"/>
                      <a:r>
                        <a:rPr lang="en-US" sz="2000" b="1" dirty="0">
                          <a:solidFill>
                            <a:schemeClr val="tx1"/>
                          </a:solidFill>
                          <a:latin typeface="Amatic SC" panose="00000500000000000000" pitchFamily="2" charset="-79"/>
                          <a:cs typeface="Amatic SC" panose="00000500000000000000" pitchFamily="2" charset="-79"/>
                        </a:rPr>
                        <a:t>Enrichment Weeks </a:t>
                      </a:r>
                      <a:endParaRPr lang="en-GB" sz="2000" b="1"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SassoonPrimaryInfant" pitchFamily="2" charset="0"/>
                          <a:cs typeface="Amatic SC" panose="00000500000000000000" pitchFamily="2" charset="-79"/>
                        </a:rPr>
                        <a:t>Autumn walk</a:t>
                      </a:r>
                    </a:p>
                    <a:p>
                      <a:pPr algn="ctr"/>
                      <a:r>
                        <a:rPr lang="en-US" sz="1050" dirty="0">
                          <a:solidFill>
                            <a:schemeClr val="tx1"/>
                          </a:solidFill>
                          <a:latin typeface="SassoonPrimaryInfant" pitchFamily="2" charset="0"/>
                          <a:cs typeface="Amatic SC" panose="00000500000000000000" pitchFamily="2" charset="-79"/>
                        </a:rPr>
                        <a:t>Remembrance Day </a:t>
                      </a:r>
                    </a:p>
                    <a:p>
                      <a:pPr algn="ctr"/>
                      <a:r>
                        <a:rPr lang="en-US" sz="1050" dirty="0">
                          <a:solidFill>
                            <a:schemeClr val="tx1"/>
                          </a:solidFill>
                          <a:latin typeface="SassoonPrimaryInfant" pitchFamily="2" charset="0"/>
                          <a:cs typeface="Amatic SC" panose="00000500000000000000" pitchFamily="2" charset="-79"/>
                        </a:rPr>
                        <a:t>Dental nurse</a:t>
                      </a:r>
                    </a:p>
                    <a:p>
                      <a:pPr algn="ctr"/>
                      <a:r>
                        <a:rPr lang="en-US" sz="1050" dirty="0">
                          <a:solidFill>
                            <a:schemeClr val="tx1"/>
                          </a:solidFill>
                          <a:latin typeface="SassoonPrimaryInfant" pitchFamily="2" charset="0"/>
                          <a:cs typeface="Amatic SC" panose="00000500000000000000" pitchFamily="2" charset="-79"/>
                        </a:rPr>
                        <a:t>Harvest Time </a:t>
                      </a:r>
                    </a:p>
                    <a:p>
                      <a:pPr algn="ctr"/>
                      <a:r>
                        <a:rPr lang="en-US" sz="1050" dirty="0">
                          <a:solidFill>
                            <a:schemeClr val="tx1"/>
                          </a:solidFill>
                          <a:latin typeface="SassoonPrimaryInfant" pitchFamily="2" charset="0"/>
                          <a:cs typeface="Amatic SC" panose="00000500000000000000" pitchFamily="2" charset="-79"/>
                        </a:rPr>
                        <a:t>Birthdays</a:t>
                      </a:r>
                    </a:p>
                    <a:p>
                      <a:pPr algn="ctr"/>
                      <a:r>
                        <a:rPr lang="en-US" sz="1050" dirty="0">
                          <a:solidFill>
                            <a:schemeClr val="tx1"/>
                          </a:solidFill>
                          <a:latin typeface="SassoonPrimaryInfant" pitchFamily="2" charset="0"/>
                          <a:cs typeface="Amatic SC" panose="00000500000000000000" pitchFamily="2" charset="-79"/>
                        </a:rPr>
                        <a:t>Favourite Songs </a:t>
                      </a:r>
                    </a:p>
                    <a:p>
                      <a:pPr algn="ctr"/>
                      <a:r>
                        <a:rPr lang="en-US" sz="1050" dirty="0">
                          <a:solidFill>
                            <a:schemeClr val="tx1"/>
                          </a:solidFill>
                          <a:latin typeface="SassoonPrimaryInfant" pitchFamily="2" charset="0"/>
                          <a:cs typeface="Amatic SC" panose="00000500000000000000" pitchFamily="2" charset="-79"/>
                        </a:rPr>
                        <a:t>Halloween </a:t>
                      </a:r>
                    </a:p>
                    <a:p>
                      <a:pPr algn="ctr"/>
                      <a:r>
                        <a:rPr lang="en-US" sz="1050" dirty="0">
                          <a:solidFill>
                            <a:schemeClr val="tx1"/>
                          </a:solidFill>
                          <a:latin typeface="SassoonPrimaryInfant" pitchFamily="2" charset="0"/>
                          <a:cs typeface="Amatic SC" panose="00000500000000000000" pitchFamily="2" charset="-79"/>
                        </a:rPr>
                        <a:t>What do I want to be when I grow up? </a:t>
                      </a:r>
                    </a:p>
                    <a:p>
                      <a:pPr algn="ctr"/>
                      <a:r>
                        <a:rPr lang="en-US" sz="1050" dirty="0">
                          <a:solidFill>
                            <a:schemeClr val="tx1"/>
                          </a:solidFill>
                          <a:latin typeface="SassoonPrimaryInfant" pitchFamily="2" charset="0"/>
                          <a:cs typeface="Amatic SC" panose="00000500000000000000" pitchFamily="2" charset="-79"/>
                        </a:rPr>
                        <a:t>Life Bus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Hannukah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Anti- Bullying Week </a:t>
                      </a: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50" dirty="0">
                          <a:solidFill>
                            <a:schemeClr val="tx1"/>
                          </a:solidFill>
                          <a:latin typeface="SassoonPrimaryInfant" pitchFamily="2" charset="0"/>
                          <a:cs typeface="Amatic SC" panose="00000500000000000000" pitchFamily="2" charset="-79"/>
                        </a:rPr>
                        <a:t>Chinese New Year </a:t>
                      </a:r>
                    </a:p>
                    <a:p>
                      <a:pPr algn="ctr"/>
                      <a:r>
                        <a:rPr lang="en-US" sz="1050" dirty="0">
                          <a:solidFill>
                            <a:schemeClr val="tx1"/>
                          </a:solidFill>
                          <a:latin typeface="SassoonPrimaryInfant" pitchFamily="2" charset="0"/>
                          <a:cs typeface="Amatic SC" panose="00000500000000000000" pitchFamily="2" charset="-79"/>
                        </a:rPr>
                        <a:t>LENT</a:t>
                      </a:r>
                    </a:p>
                    <a:p>
                      <a:pPr algn="ctr"/>
                      <a:r>
                        <a:rPr lang="en-US" sz="1050" dirty="0">
                          <a:solidFill>
                            <a:schemeClr val="tx1"/>
                          </a:solidFill>
                          <a:latin typeface="SassoonPrimaryInfant" pitchFamily="2" charset="0"/>
                          <a:cs typeface="Amatic SC" panose="00000500000000000000" pitchFamily="2" charset="-79"/>
                        </a:rPr>
                        <a:t>Story Telling Week </a:t>
                      </a:r>
                    </a:p>
                    <a:p>
                      <a:pPr algn="ctr"/>
                      <a:r>
                        <a:rPr lang="en-US" sz="1050" dirty="0">
                          <a:solidFill>
                            <a:schemeClr val="tx1"/>
                          </a:solidFill>
                          <a:latin typeface="SassoonPrimaryInfant" pitchFamily="2" charset="0"/>
                          <a:cs typeface="Amatic SC" panose="00000500000000000000" pitchFamily="2" charset="-79"/>
                        </a:rPr>
                        <a:t>Random Acts of Kindness Week </a:t>
                      </a:r>
                    </a:p>
                    <a:p>
                      <a:pPr algn="ctr"/>
                      <a:r>
                        <a:rPr lang="en-US" sz="1050" dirty="0">
                          <a:solidFill>
                            <a:schemeClr val="tx1"/>
                          </a:solidFill>
                          <a:latin typeface="SassoonPrimaryInfant" pitchFamily="2" charset="0"/>
                          <a:cs typeface="Amatic SC" panose="00000500000000000000" pitchFamily="2" charset="-79"/>
                        </a:rPr>
                        <a:t>Valentine’s Day</a:t>
                      </a:r>
                    </a:p>
                    <a:p>
                      <a:pPr algn="ctr"/>
                      <a:r>
                        <a:rPr lang="en-US" sz="1050" dirty="0">
                          <a:solidFill>
                            <a:schemeClr val="tx1"/>
                          </a:solidFill>
                          <a:latin typeface="SassoonPrimaryInfant" pitchFamily="2" charset="0"/>
                          <a:cs typeface="Amatic SC" panose="00000500000000000000" pitchFamily="2" charset="-79"/>
                        </a:rPr>
                        <a:t>Internet Safety Day </a:t>
                      </a:r>
                    </a:p>
                    <a:p>
                      <a:pPr algn="ctr"/>
                      <a:r>
                        <a:rPr lang="en-US" sz="1050" dirty="0">
                          <a:solidFill>
                            <a:schemeClr val="tx1"/>
                          </a:solidFill>
                          <a:latin typeface="SassoonPrimaryInfant" pitchFamily="2" charset="0"/>
                          <a:cs typeface="Amatic SC" panose="00000500000000000000" pitchFamily="2" charset="-79"/>
                        </a:rPr>
                        <a:t>Animal Art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Weather experiments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Let’s go on Safari -  An animal a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Science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Eater Egg Hunt </a:t>
                      </a: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50" dirty="0">
                          <a:solidFill>
                            <a:schemeClr val="tx1"/>
                          </a:solidFill>
                          <a:latin typeface="SassoonPrimaryInfant" pitchFamily="2" charset="0"/>
                          <a:cs typeface="Amatic SC" panose="00000500000000000000" pitchFamily="2" charset="-79"/>
                        </a:rPr>
                        <a:t>Post a letter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Weather Forecast videos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Nature Scavenger Hunt</a:t>
                      </a:r>
                    </a:p>
                    <a:p>
                      <a:pPr algn="ctr"/>
                      <a:r>
                        <a:rPr lang="en-US" sz="1050" dirty="0">
                          <a:solidFill>
                            <a:schemeClr val="tx1"/>
                          </a:solidFill>
                          <a:latin typeface="SassoonPrimaryInfant" pitchFamily="2" charset="0"/>
                          <a:cs typeface="Amatic SC" panose="00000500000000000000" pitchFamily="2" charset="-79"/>
                        </a:rPr>
                        <a:t>Start of Ramadan </a:t>
                      </a:r>
                    </a:p>
                    <a:p>
                      <a:pPr algn="ctr"/>
                      <a:r>
                        <a:rPr lang="en-US" sz="1050" dirty="0">
                          <a:solidFill>
                            <a:schemeClr val="tx1"/>
                          </a:solidFill>
                          <a:latin typeface="SassoonPrimaryInfant" pitchFamily="2" charset="0"/>
                          <a:cs typeface="Amatic SC" panose="00000500000000000000" pitchFamily="2" charset="-79"/>
                        </a:rPr>
                        <a:t>Eid</a:t>
                      </a:r>
                    </a:p>
                    <a:p>
                      <a:pPr algn="ctr"/>
                      <a:r>
                        <a:rPr lang="en-GB" sz="1050" dirty="0">
                          <a:solidFill>
                            <a:schemeClr val="tx1"/>
                          </a:solidFill>
                          <a:latin typeface="SassoonPrimaryInfant" pitchFamily="2" charset="0"/>
                          <a:cs typeface="Amatic SC" panose="00000500000000000000" pitchFamily="2" charset="-79"/>
                        </a:rPr>
                        <a:t>Planting seeds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SassoonPrimaryInfant" pitchFamily="2" charset="0"/>
                          <a:cs typeface="Amatic SC" panose="00000500000000000000" pitchFamily="2" charset="-79"/>
                        </a:rPr>
                        <a:t>Visit to the beach </a:t>
                      </a:r>
                    </a:p>
                    <a:p>
                      <a:pPr algn="ctr"/>
                      <a:r>
                        <a:rPr lang="en-US" sz="1050" dirty="0">
                          <a:solidFill>
                            <a:schemeClr val="tx1"/>
                          </a:solidFill>
                          <a:latin typeface="SassoonPrimaryInfant" pitchFamily="2" charset="0"/>
                          <a:cs typeface="Amatic SC" panose="00000500000000000000" pitchFamily="2" charset="-79"/>
                        </a:rPr>
                        <a:t>Under the Sea – singing songs and sea shanties</a:t>
                      </a:r>
                    </a:p>
                    <a:p>
                      <a:pPr algn="ctr"/>
                      <a:r>
                        <a:rPr lang="en-US" sz="1050" dirty="0">
                          <a:solidFill>
                            <a:schemeClr val="tx1"/>
                          </a:solidFill>
                          <a:latin typeface="SassoonPrimaryInfant" pitchFamily="2" charset="0"/>
                          <a:cs typeface="Amatic SC" panose="00000500000000000000" pitchFamily="2" charset="-79"/>
                        </a:rPr>
                        <a:t>Father’s Day </a:t>
                      </a:r>
                    </a:p>
                    <a:p>
                      <a:pPr algn="ctr"/>
                      <a:r>
                        <a:rPr lang="en-US" sz="1050" dirty="0">
                          <a:solidFill>
                            <a:schemeClr val="tx1"/>
                          </a:solidFill>
                          <a:latin typeface="SassoonPrimaryInfant" pitchFamily="2" charset="0"/>
                          <a:cs typeface="Amatic SC" panose="00000500000000000000" pitchFamily="2" charset="-79"/>
                        </a:rPr>
                        <a:t>World Environment Day </a:t>
                      </a:r>
                    </a:p>
                    <a:p>
                      <a:pPr algn="ctr"/>
                      <a:r>
                        <a:rPr lang="en-US" sz="1050" dirty="0">
                          <a:solidFill>
                            <a:schemeClr val="tx1"/>
                          </a:solidFill>
                          <a:latin typeface="SassoonPrimaryInfant" pitchFamily="2" charset="0"/>
                          <a:cs typeface="Amatic SC" panose="00000500000000000000" pitchFamily="2" charset="-79"/>
                        </a:rPr>
                        <a:t>Pirate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Map work  - Find the Treasure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Picnic at the beach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Graduation</a:t>
                      </a:r>
                      <a:r>
                        <a:rPr lang="en-US" sz="1050" baseline="0" dirty="0">
                          <a:solidFill>
                            <a:schemeClr val="tx1"/>
                          </a:solidFill>
                          <a:latin typeface="SassoonPrimaryInfant" pitchFamily="2" charset="0"/>
                          <a:cs typeface="Amatic SC" panose="00000500000000000000" pitchFamily="2" charset="-79"/>
                        </a:rPr>
                        <a:t> week!</a:t>
                      </a:r>
                      <a:endParaRPr lang="en-US"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860" y="581002"/>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5584">
            <a:off x="3438340" y="459997"/>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62501">
            <a:off x="6926508" y="499730"/>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55735">
            <a:off x="8423636" y="430451"/>
            <a:ext cx="789373" cy="789373"/>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946721">
            <a:off x="5318950" y="437381"/>
            <a:ext cx="582151" cy="582151"/>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99565">
            <a:off x="10001380" y="212009"/>
            <a:ext cx="816746" cy="816746"/>
          </a:xfrm>
          <a:prstGeom prst="rect">
            <a:avLst/>
          </a:prstGeom>
        </p:spPr>
      </p:pic>
      <p:pic>
        <p:nvPicPr>
          <p:cNvPr id="11" name="Picture 10" descr="CLPS Log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379394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502554274"/>
              </p:ext>
            </p:extLst>
          </p:nvPr>
        </p:nvGraphicFramePr>
        <p:xfrm>
          <a:off x="171904" y="512838"/>
          <a:ext cx="11848192" cy="5675587"/>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2400" b="1" dirty="0">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C66FF"/>
                          </a:solidFill>
                          <a:latin typeface="Amatic SC" panose="00000500000000000000" pitchFamily="2" charset="-79"/>
                          <a:cs typeface="Amatic SC" panose="00000500000000000000" pitchFamily="2" charset="-79"/>
                        </a:rPr>
                        <a:t>Assemblies / Sharing Circles </a:t>
                      </a:r>
                    </a:p>
                    <a:p>
                      <a:pPr algn="ctr"/>
                      <a:endParaRPr lang="en-US" sz="5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effectLst/>
                          <a:latin typeface="SassoonPrimaryInfant" pitchFamily="2" charset="0"/>
                          <a:ea typeface="+mn-ea"/>
                          <a:cs typeface="+mn-cs"/>
                        </a:rPr>
                        <a:t>These will mirror the principles and values of our school &amp; Cherry Lane Way.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effectLst/>
                        <a:latin typeface="SassoonPrimaryInfant"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effectLst/>
                          <a:latin typeface="SassoonPrimaryInfant" pitchFamily="2" charset="0"/>
                          <a:ea typeface="+mn-ea"/>
                          <a:cs typeface="+mn-cs"/>
                        </a:rPr>
                        <a:t>We will ‘dip in and out of each area’ each term as and when we need to.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Mutual respect </a:t>
                      </a:r>
                    </a:p>
                    <a:p>
                      <a:pPr marL="0" indent="0" algn="ctr">
                        <a:buFont typeface="Arial" panose="020B0604020202020204" pitchFamily="34" charset="0"/>
                        <a:buNone/>
                      </a:pPr>
                      <a:r>
                        <a:rPr lang="en-US" sz="1000" b="0" i="0" dirty="0">
                          <a:solidFill>
                            <a:schemeClr val="tx1"/>
                          </a:solidFill>
                          <a:effectLst/>
                          <a:latin typeface="SassoonPrimaryInfant" pitchFamily="2" charset="0"/>
                        </a:rPr>
                        <a:t> </a:t>
                      </a:r>
                      <a:r>
                        <a:rPr lang="en-GB" sz="1000" dirty="0">
                          <a:solidFill>
                            <a:schemeClr val="tx1"/>
                          </a:solidFill>
                          <a:latin typeface="SassoonPrimaryInfant" pitchFamily="2" charset="0"/>
                        </a:rPr>
                        <a:t>We are all unique. </a:t>
                      </a:r>
                    </a:p>
                    <a:p>
                      <a:pPr marL="0" lvl="0" indent="0" algn="ctr">
                        <a:buFont typeface="Arial" panose="020B0604020202020204" pitchFamily="34" charset="0"/>
                        <a:buNone/>
                      </a:pPr>
                      <a:r>
                        <a:rPr lang="en-GB" sz="1000" dirty="0">
                          <a:solidFill>
                            <a:schemeClr val="tx1"/>
                          </a:solidFill>
                          <a:latin typeface="SassoonPrimaryInfant" pitchFamily="2" charset="0"/>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SassoonPrimaryInfant" pitchFamily="2" charset="0"/>
                        </a:rPr>
                        <a:t>All cultures are learned , respected, and celebrated. </a:t>
                      </a:r>
                      <a:endParaRPr lang="en-US" sz="1600" b="0" i="0" dirty="0">
                        <a:solidFill>
                          <a:schemeClr val="bg1">
                            <a:lumMod val="50000"/>
                          </a:schemeClr>
                        </a:solidFill>
                        <a:effectLst/>
                        <a:latin typeface="SassoonPrimaryInfant" pitchFamily="2" charset="0"/>
                      </a:endParaRPr>
                    </a:p>
                    <a:p>
                      <a:pPr algn="ctr" rtl="0" fontAlgn="base"/>
                      <a:r>
                        <a:rPr lang="en-US" sz="1600" b="0" i="0" dirty="0">
                          <a:solidFill>
                            <a:schemeClr val="bg1">
                              <a:lumMod val="50000"/>
                            </a:schemeClr>
                          </a:solidFill>
                          <a:effectLst/>
                          <a:latin typeface="SassoonPrimaryInfant"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Mutual</a:t>
                      </a:r>
                    </a:p>
                    <a:p>
                      <a:pPr algn="ctr" rtl="0" fontAlgn="base"/>
                      <a:r>
                        <a:rPr lang="en-US" sz="1600" b="1" i="0" dirty="0">
                          <a:solidFill>
                            <a:schemeClr val="bg1">
                              <a:lumMod val="50000"/>
                            </a:schemeClr>
                          </a:solidFill>
                          <a:effectLst/>
                          <a:latin typeface="SassoonPrimaryInfant" pitchFamily="2" charset="0"/>
                        </a:rPr>
                        <a:t>Tolerance </a:t>
                      </a:r>
                    </a:p>
                    <a:p>
                      <a:pPr algn="ctr" eaLnBrk="1" hangingPunct="1"/>
                      <a:r>
                        <a:rPr lang="en-GB" altLang="en-US" sz="1050" b="0" dirty="0">
                          <a:latin typeface="SassoonPrimaryInfant" pitchFamily="2" charset="0"/>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SassoonPrimaryInfant" pitchFamily="2" charset="0"/>
                        </a:rPr>
                        <a:t> </a:t>
                      </a:r>
                      <a:r>
                        <a:rPr lang="en-US" sz="1050" b="0" i="0" kern="1200" dirty="0">
                          <a:solidFill>
                            <a:schemeClr val="dk1"/>
                          </a:solidFill>
                          <a:effectLst/>
                          <a:latin typeface="SassoonPrimaryInfant" pitchFamily="2" charset="0"/>
                          <a:ea typeface="+mn-ea"/>
                          <a:cs typeface="+mn-cs"/>
                        </a:rPr>
                        <a:t>Mutual tolerance of those with different faiths and beliefs and for those without faith.</a:t>
                      </a:r>
                      <a:endParaRPr lang="en-US" sz="1050" b="0" i="0" dirty="0">
                        <a:solidFill>
                          <a:schemeClr val="bg1">
                            <a:lumMod val="50000"/>
                          </a:schemeClr>
                        </a:solidFill>
                        <a:effectLst/>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Rule of law </a:t>
                      </a:r>
                    </a:p>
                    <a:p>
                      <a:pPr marL="0" indent="0" algn="ctr">
                        <a:buFont typeface="Arial" panose="020B0604020202020204" pitchFamily="34" charset="0"/>
                        <a:buNone/>
                      </a:pPr>
                      <a:r>
                        <a:rPr lang="en-GB" sz="1000" dirty="0">
                          <a:solidFill>
                            <a:schemeClr val="tx1"/>
                          </a:solidFill>
                          <a:latin typeface="SassoonPrimaryInfant" pitchFamily="2" charset="0"/>
                        </a:rPr>
                        <a:t>We all know that we have rules at school that we must follow. </a:t>
                      </a:r>
                    </a:p>
                    <a:p>
                      <a:pPr marL="0" indent="0" algn="ctr">
                        <a:buFont typeface="Arial" panose="020B0604020202020204" pitchFamily="34" charset="0"/>
                        <a:buNone/>
                      </a:pPr>
                      <a:r>
                        <a:rPr lang="en-GB" sz="1000" dirty="0">
                          <a:solidFill>
                            <a:schemeClr val="tx1"/>
                          </a:solidFill>
                          <a:latin typeface="SassoonPrimaryInfant" pitchFamily="2" charset="0"/>
                        </a:rPr>
                        <a:t>We know who to talk to if we do not feel safe. </a:t>
                      </a:r>
                    </a:p>
                    <a:p>
                      <a:pPr marL="0" indent="0" algn="ctr">
                        <a:buFont typeface="Arial" panose="020B0604020202020204" pitchFamily="34" charset="0"/>
                        <a:buNone/>
                      </a:pPr>
                      <a:r>
                        <a:rPr lang="en-GB" sz="1000" dirty="0">
                          <a:solidFill>
                            <a:schemeClr val="tx1"/>
                          </a:solidFill>
                          <a:latin typeface="SassoonPrimaryInfant" pitchFamily="2" charset="0"/>
                        </a:rPr>
                        <a:t>We know right from wrong. </a:t>
                      </a:r>
                    </a:p>
                    <a:p>
                      <a:pPr marL="0" indent="0" algn="ctr">
                        <a:buFont typeface="Arial" panose="020B0604020202020204" pitchFamily="34" charset="0"/>
                        <a:buNone/>
                      </a:pPr>
                      <a:r>
                        <a:rPr lang="en-GB" sz="1000" dirty="0">
                          <a:solidFill>
                            <a:schemeClr val="tx1"/>
                          </a:solidFill>
                          <a:latin typeface="SassoonPrimaryInfant" pitchFamily="2" charset="0"/>
                        </a:rPr>
                        <a:t>We recognise that we are accountable for our actions. </a:t>
                      </a:r>
                    </a:p>
                    <a:p>
                      <a:pPr marL="0" indent="0" algn="ctr">
                        <a:buFont typeface="Arial" panose="020B0604020202020204" pitchFamily="34" charset="0"/>
                        <a:buNone/>
                      </a:pPr>
                      <a:r>
                        <a:rPr lang="en-GB" sz="1000" dirty="0">
                          <a:solidFill>
                            <a:schemeClr val="tx1"/>
                          </a:solidFill>
                          <a:latin typeface="SassoonPrimaryInfant" pitchFamily="2" charset="0"/>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Individual liberty</a:t>
                      </a:r>
                    </a:p>
                    <a:p>
                      <a:pPr marL="0" indent="0" algn="ctr">
                        <a:buFont typeface="Arial" panose="020B0604020202020204" pitchFamily="34" charset="0"/>
                        <a:buNone/>
                      </a:pPr>
                      <a:r>
                        <a:rPr lang="en-GB" sz="1000" dirty="0">
                          <a:solidFill>
                            <a:schemeClr val="tx1"/>
                          </a:solidFill>
                          <a:latin typeface="SassoonPrimaryInfant" pitchFamily="2" charset="0"/>
                        </a:rPr>
                        <a:t>We all have the right to have our own views. </a:t>
                      </a:r>
                    </a:p>
                    <a:p>
                      <a:pPr marL="0" indent="0" algn="ctr">
                        <a:buFont typeface="Arial" panose="020B0604020202020204" pitchFamily="34" charset="0"/>
                        <a:buNone/>
                      </a:pPr>
                      <a:r>
                        <a:rPr lang="en-GB" sz="1000" dirty="0">
                          <a:solidFill>
                            <a:schemeClr val="tx1"/>
                          </a:solidFill>
                          <a:latin typeface="SassoonPrimaryInfant" pitchFamily="2" charset="0"/>
                        </a:rPr>
                        <a:t>We are all respected as individuals. </a:t>
                      </a:r>
                    </a:p>
                    <a:p>
                      <a:pPr marL="0" indent="0" algn="ctr">
                        <a:buFont typeface="Arial" panose="020B0604020202020204" pitchFamily="34" charset="0"/>
                        <a:buNone/>
                      </a:pPr>
                      <a:r>
                        <a:rPr lang="en-GB" sz="1000" dirty="0">
                          <a:solidFill>
                            <a:schemeClr val="tx1"/>
                          </a:solidFill>
                          <a:latin typeface="SassoonPrimaryInfant" pitchFamily="2" charset="0"/>
                        </a:rPr>
                        <a:t>We feel safe to have a go at new activities. </a:t>
                      </a:r>
                    </a:p>
                    <a:p>
                      <a:pPr marL="0" indent="0" algn="ctr">
                        <a:buFont typeface="Arial" panose="020B0604020202020204" pitchFamily="34" charset="0"/>
                        <a:buNone/>
                      </a:pPr>
                      <a:r>
                        <a:rPr lang="en-GB" sz="1000" dirty="0">
                          <a:solidFill>
                            <a:schemeClr val="tx1"/>
                          </a:solidFill>
                          <a:latin typeface="SassoonPrimaryInfant" pitchFamily="2" charset="0"/>
                        </a:rPr>
                        <a:t>We understand and celebrate the fact that everyone is different.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Democracy</a:t>
                      </a:r>
                    </a:p>
                    <a:p>
                      <a:pPr marL="0" indent="0" algn="ctr">
                        <a:buFont typeface="Arial" panose="020B0604020202020204" pitchFamily="34" charset="0"/>
                        <a:buNone/>
                      </a:pPr>
                      <a:r>
                        <a:rPr lang="en-GB" sz="1000" dirty="0">
                          <a:solidFill>
                            <a:schemeClr val="tx1"/>
                          </a:solidFill>
                          <a:latin typeface="SassoonPrimaryInfant" pitchFamily="2" charset="0"/>
                        </a:rPr>
                        <a:t>We all have the right to be listened to. </a:t>
                      </a:r>
                    </a:p>
                    <a:p>
                      <a:pPr marL="0" indent="0" algn="ctr">
                        <a:buFont typeface="Arial" panose="020B0604020202020204" pitchFamily="34" charset="0"/>
                        <a:buNone/>
                      </a:pPr>
                      <a:r>
                        <a:rPr lang="en-GB" sz="1000" dirty="0">
                          <a:solidFill>
                            <a:schemeClr val="tx1"/>
                          </a:solidFill>
                          <a:latin typeface="SassoonPrimaryInfant" pitchFamily="2" charset="0"/>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SassoonPrimaryInfant" pitchFamily="2" charset="0"/>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SassoonPrimaryInfant" pitchFamily="2" charset="0"/>
                        </a:rPr>
                        <a:t>We listen with intrigue and value and respect the opinions of others. </a:t>
                      </a:r>
                      <a:r>
                        <a:rPr lang="en-US" sz="1050" b="0" i="0" dirty="0">
                          <a:solidFill>
                            <a:schemeClr val="tx1"/>
                          </a:solidFill>
                          <a:effectLst/>
                          <a:latin typeface="SassoonPrimaryInfant"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600" b="1" i="0" dirty="0">
                          <a:solidFill>
                            <a:schemeClr val="bg1">
                              <a:lumMod val="50000"/>
                            </a:schemeClr>
                          </a:solidFill>
                          <a:effectLst/>
                          <a:latin typeface="SassoonPrimaryInfant" pitchFamily="2" charset="0"/>
                        </a:rPr>
                        <a:t>Recap all British Values </a:t>
                      </a:r>
                    </a:p>
                    <a:p>
                      <a:pPr algn="ctr"/>
                      <a:r>
                        <a:rPr lang="en-US" sz="1600" b="0" i="0" dirty="0">
                          <a:solidFill>
                            <a:schemeClr val="bg1">
                              <a:lumMod val="50000"/>
                            </a:schemeClr>
                          </a:solidFill>
                          <a:effectLst/>
                          <a:latin typeface="SassoonPrimaryInfant" pitchFamily="2" charset="0"/>
                        </a:rPr>
                        <a:t> </a:t>
                      </a:r>
                      <a:r>
                        <a:rPr lang="en-US" sz="800" b="0" i="0" kern="1200" dirty="0">
                          <a:solidFill>
                            <a:schemeClr val="dk1"/>
                          </a:solidFill>
                          <a:effectLst/>
                          <a:latin typeface="SassoonPrimaryInfant" pitchFamily="2" charset="0"/>
                          <a:ea typeface="+mn-ea"/>
                          <a:cs typeface="+mn-cs"/>
                        </a:rPr>
                        <a:t>Fundamental British Values underpin what it is to be a citizen in a modern and diverse Great Britain valuing our community and celebrating diversity of the UK.</a:t>
                      </a:r>
                    </a:p>
                    <a:p>
                      <a:pPr algn="ctr"/>
                      <a:r>
                        <a:rPr lang="en-US" sz="800" b="0" i="0" kern="1200" dirty="0">
                          <a:solidFill>
                            <a:schemeClr val="dk1"/>
                          </a:solidFill>
                          <a:effectLst/>
                          <a:latin typeface="SassoonPrimaryInfant" pitchFamily="2" charset="0"/>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SassoonPrimaryInfant" pitchFamily="2" charset="0"/>
                          <a:cs typeface="Amatic SC" panose="00000500000000000000" pitchFamily="2" charset="-79"/>
                        </a:rPr>
                        <a:t>Baseline/on entry Nursery Assessments</a:t>
                      </a:r>
                    </a:p>
                    <a:p>
                      <a:pPr algn="ctr"/>
                      <a:r>
                        <a:rPr lang="en-US" sz="1050" dirty="0">
                          <a:solidFill>
                            <a:schemeClr val="tx1"/>
                          </a:solidFill>
                          <a:latin typeface="SassoonPrimaryInfant" pitchFamily="2" charset="0"/>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National Baseline data by end of term</a:t>
                      </a:r>
                    </a:p>
                    <a:p>
                      <a:pPr algn="ctr"/>
                      <a:r>
                        <a:rPr lang="en-US" sz="1050" dirty="0">
                          <a:solidFill>
                            <a:schemeClr val="tx1"/>
                          </a:solidFill>
                          <a:latin typeface="SassoonPrimaryInfant" pitchFamily="2" charset="0"/>
                          <a:cs typeface="Amatic SC" panose="00000500000000000000" pitchFamily="2" charset="-79"/>
                        </a:rPr>
                        <a:t>Set up Evidence Me</a:t>
                      </a:r>
                    </a:p>
                    <a:p>
                      <a:pPr algn="ct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dirty="0">
                          <a:solidFill>
                            <a:schemeClr val="tx1"/>
                          </a:solidFill>
                          <a:latin typeface="SassoonPrimaryInfant" pitchFamily="2" charset="0"/>
                          <a:cs typeface="Amatic SC" panose="00000500000000000000" pitchFamily="2" charset="-79"/>
                        </a:rPr>
                        <a:t>On going assessments</a:t>
                      </a:r>
                    </a:p>
                    <a:p>
                      <a:pPr algn="ctr"/>
                      <a:r>
                        <a:rPr lang="en-US" sz="900" dirty="0">
                          <a:solidFill>
                            <a:schemeClr val="tx1"/>
                          </a:solidFill>
                          <a:latin typeface="SassoonPrimaryInfant" pitchFamily="2" charset="0"/>
                          <a:cs typeface="Amatic SC" panose="00000500000000000000" pitchFamily="2" charset="-79"/>
                        </a:rPr>
                        <a:t>Baseline analysis</a:t>
                      </a:r>
                    </a:p>
                    <a:p>
                      <a:pPr algn="ctr"/>
                      <a:r>
                        <a:rPr lang="en-US" sz="900" dirty="0">
                          <a:solidFill>
                            <a:schemeClr val="tx1"/>
                          </a:solidFill>
                          <a:latin typeface="SassoonPrimaryInfant" pitchFamily="2" charset="0"/>
                          <a:cs typeface="Amatic SC" panose="00000500000000000000" pitchFamily="2" charset="-79"/>
                        </a:rPr>
                        <a:t>Pupil progress meetings</a:t>
                      </a:r>
                    </a:p>
                    <a:p>
                      <a:pPr algn="ctr"/>
                      <a:r>
                        <a:rPr lang="en-US" sz="900" dirty="0">
                          <a:solidFill>
                            <a:schemeClr val="tx1"/>
                          </a:solidFill>
                          <a:latin typeface="SassoonPrimaryInfant" pitchFamily="2" charset="0"/>
                          <a:cs typeface="Amatic SC" panose="00000500000000000000" pitchFamily="2" charset="-79"/>
                        </a:rPr>
                        <a:t>Parents evening info </a:t>
                      </a:r>
                    </a:p>
                    <a:p>
                      <a:pPr algn="ctr"/>
                      <a:r>
                        <a:rPr lang="en-US" sz="900" dirty="0">
                          <a:solidFill>
                            <a:schemeClr val="tx1"/>
                          </a:solidFill>
                          <a:latin typeface="SassoonPrimaryInfant" pitchFamily="2" charset="0"/>
                          <a:cs typeface="Amatic SC" panose="00000500000000000000" pitchFamily="2" charset="-79"/>
                        </a:rPr>
                        <a:t>EYFS team meetings </a:t>
                      </a:r>
                    </a:p>
                    <a:p>
                      <a:pPr algn="ctr"/>
                      <a:r>
                        <a:rPr lang="en-US" sz="900" dirty="0">
                          <a:solidFill>
                            <a:schemeClr val="tx1"/>
                          </a:solidFill>
                          <a:latin typeface="SassoonPrimaryInfant" pitchFamily="2" charset="0"/>
                          <a:cs typeface="Amatic SC" panose="00000500000000000000" pitchFamily="2" charset="-79"/>
                        </a:rPr>
                        <a:t>In house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Amatic SC" panose="00000500000000000000" pitchFamily="2" charset="-79"/>
                        </a:rPr>
                        <a:t>Midterm Assessments Attention Hillingdon data drop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50" dirty="0">
                          <a:solidFill>
                            <a:schemeClr val="tx1"/>
                          </a:solidFill>
                          <a:latin typeface="SassoonPrimaryInfant" pitchFamily="2" charset="0"/>
                          <a:cs typeface="Amatic SC" panose="00000500000000000000" pitchFamily="2" charset="-79"/>
                        </a:rPr>
                        <a:t>GLD Projections for Reception</a:t>
                      </a:r>
                    </a:p>
                    <a:p>
                      <a:pPr algn="ctr"/>
                      <a:r>
                        <a:rPr lang="en-GB" sz="1050" dirty="0">
                          <a:solidFill>
                            <a:schemeClr val="tx1"/>
                          </a:solidFill>
                          <a:latin typeface="SassoonPrimaryInfant" pitchFamily="2" charset="0"/>
                          <a:cs typeface="Amatic SC" panose="00000500000000000000" pitchFamily="2" charset="-79"/>
                        </a:rPr>
                        <a:t>Team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Phase meeting and internal moderations </a:t>
                      </a:r>
                      <a:endParaRPr lang="en-GB" sz="1050" dirty="0">
                        <a:solidFill>
                          <a:schemeClr val="tx1"/>
                        </a:solidFill>
                        <a:latin typeface="SassoonPrimaryInfant" pitchFamily="2" charset="0"/>
                        <a:cs typeface="Amatic SC" panose="00000500000000000000" pitchFamily="2" charset="-79"/>
                      </a:endParaRPr>
                    </a:p>
                    <a:p>
                      <a:pPr algn="ctr"/>
                      <a:r>
                        <a:rPr lang="en-GB" sz="1050" dirty="0">
                          <a:solidFill>
                            <a:schemeClr val="tx1"/>
                          </a:solidFill>
                          <a:latin typeface="SassoonPrimaryInfant" pitchFamily="2"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50" dirty="0">
                          <a:solidFill>
                            <a:schemeClr val="tx1"/>
                          </a:solidFill>
                          <a:latin typeface="SassoonPrimaryInfant" pitchFamily="2" charset="0"/>
                          <a:cs typeface="Amatic SC" panose="00000500000000000000" pitchFamily="2" charset="-79"/>
                        </a:rPr>
                        <a:t>Pupil progress meetings</a:t>
                      </a:r>
                    </a:p>
                    <a:p>
                      <a:pPr algn="ctr"/>
                      <a:r>
                        <a:rPr lang="en-US" sz="1050" dirty="0">
                          <a:solidFill>
                            <a:schemeClr val="tx1"/>
                          </a:solidFill>
                          <a:latin typeface="SassoonPrimaryInfant" pitchFamily="2" charset="0"/>
                          <a:cs typeface="Amatic SC" panose="00000500000000000000" pitchFamily="2" charset="-79"/>
                        </a:rPr>
                        <a:t>Parents meeting info </a:t>
                      </a:r>
                    </a:p>
                    <a:p>
                      <a:pPr algn="ctr"/>
                      <a:r>
                        <a:rPr lang="en-US" sz="1050" dirty="0">
                          <a:solidFill>
                            <a:schemeClr val="tx1"/>
                          </a:solidFill>
                          <a:latin typeface="SassoonPrimaryInfant" pitchFamily="2" charset="0"/>
                          <a:cs typeface="Amatic SC" panose="00000500000000000000" pitchFamily="2" charset="-79"/>
                        </a:rPr>
                        <a:t>EYFS team meetings</a:t>
                      </a:r>
                    </a:p>
                    <a:p>
                      <a:pPr algn="ctr"/>
                      <a:r>
                        <a:rPr lang="en-GB" sz="1050" dirty="0">
                          <a:solidFill>
                            <a:schemeClr val="tx1"/>
                          </a:solidFill>
                          <a:latin typeface="SassoonPrimaryInfant" pitchFamily="2" charset="0"/>
                          <a:cs typeface="Amatic SC" panose="00000500000000000000" pitchFamily="2" charset="-79"/>
                        </a:rPr>
                        <a:t>Evidence Me Data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Attention Hillingdon data drop</a:t>
                      </a:r>
                    </a:p>
                    <a:p>
                      <a:pPr algn="ct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50" dirty="0">
                          <a:solidFill>
                            <a:schemeClr val="tx1"/>
                          </a:solidFill>
                          <a:latin typeface="SassoonPrimaryInfant" pitchFamily="2" charset="0"/>
                          <a:cs typeface="Amatic SC" panose="00000500000000000000" pitchFamily="2" charset="-79"/>
                        </a:rPr>
                        <a:t>Team moderation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GLD Projections for Reception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EYFS team meetings </a:t>
                      </a:r>
                      <a:endParaRPr lang="en-GB" sz="1050" dirty="0">
                        <a:solidFill>
                          <a:schemeClr val="tx1"/>
                        </a:solidFill>
                        <a:latin typeface="SassoonPrimaryInfant" pitchFamily="2" charset="0"/>
                        <a:cs typeface="Amatic SC" panose="00000500000000000000" pitchFamily="2" charset="-79"/>
                      </a:endParaRPr>
                    </a:p>
                    <a:p>
                      <a:pPr algn="ctr"/>
                      <a:endParaRPr lang="en-GB" sz="1050" dirty="0">
                        <a:solidFill>
                          <a:schemeClr val="tx1"/>
                        </a:solidFill>
                        <a:latin typeface="SassoonPrimaryInfant" pitchFamily="2" charset="0"/>
                        <a:cs typeface="Amatic SC" panose="00000500000000000000" pitchFamily="2" charset="-79"/>
                      </a:endParaRPr>
                    </a:p>
                    <a:p>
                      <a:pPr algn="ctr"/>
                      <a:endParaRPr lang="en-US"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SassoonPrimaryInfant" pitchFamily="2" charset="0"/>
                          <a:cs typeface="Amatic SC" panose="00000500000000000000" pitchFamily="2" charset="-79"/>
                        </a:rPr>
                        <a:t>Pupil progress meetings</a:t>
                      </a:r>
                    </a:p>
                    <a:p>
                      <a:pPr algn="ctr"/>
                      <a:r>
                        <a:rPr lang="en-US" sz="1050" dirty="0">
                          <a:solidFill>
                            <a:schemeClr val="tx1"/>
                          </a:solidFill>
                          <a:latin typeface="SassoonPrimaryInfant" pitchFamily="2" charset="0"/>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Evidence Me data  </a:t>
                      </a:r>
                      <a:endParaRPr lang="en-GB" sz="1050" dirty="0">
                        <a:solidFill>
                          <a:schemeClr val="tx1"/>
                        </a:solidFill>
                        <a:latin typeface="SassoonPrimaryInfant" pitchFamily="2" charset="0"/>
                        <a:cs typeface="Amatic SC" panose="00000500000000000000" pitchFamily="2" charset="-79"/>
                      </a:endParaRPr>
                    </a:p>
                    <a:p>
                      <a:pPr algn="ctr"/>
                      <a:r>
                        <a:rPr lang="en-GB" sz="1050" dirty="0">
                          <a:solidFill>
                            <a:schemeClr val="tx1"/>
                          </a:solidFill>
                          <a:latin typeface="SassoonPrimaryInfant" pitchFamily="2" charset="0"/>
                          <a:cs typeface="Amatic SC" panose="00000500000000000000" pitchFamily="2" charset="-79"/>
                        </a:rPr>
                        <a:t>EOY data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Attention Hillingdon data drop</a:t>
                      </a:r>
                    </a:p>
                    <a:p>
                      <a:pPr algn="ct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74966">
                <a:tc>
                  <a:txBody>
                    <a:bodyPr/>
                    <a:lstStyle/>
                    <a:p>
                      <a:pPr algn="ctr"/>
                      <a:r>
                        <a:rPr lang="en-US" sz="2200" b="1" dirty="0">
                          <a:latin typeface="Amatic SC" panose="00000500000000000000" pitchFamily="2" charset="-79"/>
                          <a:cs typeface="Amatic SC" panose="00000500000000000000" pitchFamily="2" charset="-79"/>
                        </a:rPr>
                        <a:t>Parental </a:t>
                      </a:r>
                    </a:p>
                    <a:p>
                      <a:pPr algn="ctr"/>
                      <a:r>
                        <a:rPr lang="en-US" sz="2200" b="1" dirty="0">
                          <a:latin typeface="Amatic SC" panose="00000500000000000000" pitchFamily="2" charset="-79"/>
                          <a:cs typeface="Amatic SC" panose="00000500000000000000" pitchFamily="2" charset="-79"/>
                        </a:rPr>
                        <a:t>Involvement </a:t>
                      </a:r>
                      <a:endParaRPr lang="en-GB" sz="22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SassoonPrimaryInfant" pitchFamily="2" charset="0"/>
                          <a:cs typeface="Amatic SC" panose="00000500000000000000" pitchFamily="2" charset="-79"/>
                        </a:rPr>
                        <a:t>Staggered Start </a:t>
                      </a:r>
                    </a:p>
                    <a:p>
                      <a:pPr algn="ctr"/>
                      <a:r>
                        <a:rPr lang="en-US" sz="1050" dirty="0">
                          <a:solidFill>
                            <a:schemeClr val="tx1"/>
                          </a:solidFill>
                          <a:latin typeface="SassoonPrimaryInfant" pitchFamily="2" charset="0"/>
                          <a:cs typeface="Amatic SC" panose="00000500000000000000" pitchFamily="2" charset="-79"/>
                        </a:rPr>
                        <a:t>Harvest Assembly </a:t>
                      </a:r>
                    </a:p>
                    <a:p>
                      <a:pPr algn="ctr"/>
                      <a:r>
                        <a:rPr lang="en-US" sz="1050" dirty="0">
                          <a:solidFill>
                            <a:schemeClr val="tx1"/>
                          </a:solidFill>
                          <a:latin typeface="SassoonPrimaryInfant" pitchFamily="2" charset="0"/>
                          <a:cs typeface="Amatic SC" panose="00000500000000000000" pitchFamily="2" charset="-79"/>
                        </a:rPr>
                        <a:t> Home / School Agreement </a:t>
                      </a:r>
                    </a:p>
                    <a:p>
                      <a:pPr algn="ctr"/>
                      <a:r>
                        <a:rPr lang="en-US" sz="1050" dirty="0" err="1">
                          <a:solidFill>
                            <a:schemeClr val="tx1"/>
                          </a:solidFill>
                          <a:latin typeface="SassoonPrimaryInfant" pitchFamily="2" charset="0"/>
                          <a:cs typeface="Amatic SC" panose="00000500000000000000" pitchFamily="2" charset="-79"/>
                        </a:rPr>
                        <a:t>Initmate</a:t>
                      </a:r>
                      <a:r>
                        <a:rPr lang="en-US" sz="1050" dirty="0">
                          <a:solidFill>
                            <a:schemeClr val="tx1"/>
                          </a:solidFill>
                          <a:latin typeface="SassoonPrimaryInfant" pitchFamily="2" charset="0"/>
                          <a:cs typeface="Amatic SC" panose="00000500000000000000" pitchFamily="2" charset="-79"/>
                        </a:rPr>
                        <a:t> care plans</a:t>
                      </a:r>
                    </a:p>
                    <a:p>
                      <a:pPr algn="ctr"/>
                      <a:r>
                        <a:rPr lang="en-US" sz="1050" dirty="0">
                          <a:solidFill>
                            <a:schemeClr val="tx1"/>
                          </a:solidFill>
                          <a:latin typeface="SassoonPrimaryInfant" pitchFamily="2" charset="0"/>
                          <a:cs typeface="Amatic SC" panose="00000500000000000000" pitchFamily="2" charset="-79"/>
                        </a:rPr>
                        <a:t>Library books sent home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Nursery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Autumn</a:t>
                      </a:r>
                      <a:r>
                        <a:rPr lang="en-GB" sz="1050" baseline="0" dirty="0">
                          <a:solidFill>
                            <a:schemeClr val="tx1"/>
                          </a:solidFill>
                          <a:latin typeface="SassoonPrimaryInfant" pitchFamily="2" charset="0"/>
                          <a:cs typeface="Amatic SC" panose="00000500000000000000" pitchFamily="2" charset="-79"/>
                        </a:rPr>
                        <a:t> craft event, stay and play session</a:t>
                      </a:r>
                      <a:endParaRPr lang="en-GB" sz="1050" dirty="0">
                        <a:solidFill>
                          <a:schemeClr val="tx1"/>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Book at Bedtime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Library books sent home</a:t>
                      </a:r>
                      <a:r>
                        <a:rPr lang="en-GB" sz="1050" dirty="0">
                          <a:solidFill>
                            <a:schemeClr val="tx1"/>
                          </a:solidFill>
                          <a:latin typeface="SassoonPrimaryInfant" pitchFamily="2"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Stay and Read morning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Look at me! Talent show!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Library books sent home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Art workshop / Gallery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Library books sent home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Library books sent home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Home visits Nursery/</a:t>
                      </a:r>
                      <a:r>
                        <a:rPr lang="en-US" sz="1050" baseline="0" dirty="0">
                          <a:solidFill>
                            <a:schemeClr val="tx1"/>
                          </a:solidFill>
                          <a:latin typeface="SassoonPrimaryInfant" pitchFamily="2" charset="0"/>
                          <a:cs typeface="Amatic SC" panose="00000500000000000000" pitchFamily="2" charset="-79"/>
                        </a:rPr>
                        <a:t> Reception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tx1"/>
                          </a:solidFill>
                          <a:latin typeface="SassoonPrimaryInfant" pitchFamily="2" charset="0"/>
                          <a:cs typeface="Amatic SC" panose="00000500000000000000" pitchFamily="2" charset="-79"/>
                        </a:rPr>
                        <a:t>Reception transition session</a:t>
                      </a:r>
                      <a:endParaRPr lang="en-US" sz="1050" dirty="0">
                        <a:solidFill>
                          <a:schemeClr val="tx1"/>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Parents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Parent’s Picnic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pic>
        <p:nvPicPr>
          <p:cNvPr id="8" name="Picture 7"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44798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689759429"/>
              </p:ext>
            </p:extLst>
          </p:nvPr>
        </p:nvGraphicFramePr>
        <p:xfrm>
          <a:off x="197738" y="719663"/>
          <a:ext cx="11796523" cy="5715891"/>
        </p:xfrm>
        <a:graphic>
          <a:graphicData uri="http://schemas.openxmlformats.org/drawingml/2006/table">
            <a:tbl>
              <a:tblPr firstRow="1" bandRow="1">
                <a:tableStyleId>{5C22544A-7EE6-4342-B048-85BDC9FD1C3A}</a:tableStyleId>
              </a:tblPr>
              <a:tblGrid>
                <a:gridCol w="1854997">
                  <a:extLst>
                    <a:ext uri="{9D8B030D-6E8A-4147-A177-3AD203B41FA5}">
                      <a16:colId xmlns:a16="http://schemas.microsoft.com/office/drawing/2014/main" val="385991600"/>
                    </a:ext>
                  </a:extLst>
                </a:gridCol>
                <a:gridCol w="1419107">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40717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685575">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dirty="0"/>
                    </a:p>
                  </a:txBody>
                  <a:tcPr/>
                </a:tc>
                <a:extLst>
                  <a:ext uri="{0D108BD9-81ED-4DB2-BD59-A6C34878D82A}">
                    <a16:rowId xmlns:a16="http://schemas.microsoft.com/office/drawing/2014/main" val="2272033691"/>
                  </a:ext>
                </a:extLst>
              </a:tr>
              <a:tr h="1162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SassoonPrimaryInfant" pitchFamily="2" charset="0"/>
                        </a:rPr>
                        <a:t>Talk to parents about what language they speak at home, try and learn a few key words and celebrate multilingualism in your setting. </a:t>
                      </a:r>
                      <a:endParaRPr lang="en-GB" sz="8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11">
                  <a:txBody>
                    <a:bodyPr/>
                    <a:lstStyle/>
                    <a:p>
                      <a:pPr algn="l"/>
                      <a:r>
                        <a:rPr lang="en-US" sz="1000" b="0" i="0" dirty="0">
                          <a:latin typeface="SassoonPrimaryInfant" pitchFamily="2" charset="0"/>
                        </a:rPr>
                        <a:t>The development of children’s spoken language underpins all seven areas of learning and development. Children’s </a:t>
                      </a:r>
                      <a:r>
                        <a:rPr lang="en-US" sz="1000" b="1" i="0" dirty="0">
                          <a:latin typeface="SassoonPrimaryInfant" pitchFamily="2" charset="0"/>
                        </a:rPr>
                        <a:t>back-and-forth interactions </a:t>
                      </a:r>
                      <a:r>
                        <a:rPr lang="en-US" sz="1000" b="0" i="0" dirty="0">
                          <a:latin typeface="SassoonPrimaryInfant" pitchFamily="2" charset="0"/>
                        </a:rPr>
                        <a:t>from an early age form the foundations for language and cognitive development. The number and quality of the conversations they have with adults and peers throughout the day in a </a:t>
                      </a:r>
                      <a:r>
                        <a:rPr lang="en-US" sz="1000" b="1" i="0" dirty="0">
                          <a:latin typeface="SassoonPrimaryInfant" pitchFamily="2" charset="0"/>
                        </a:rPr>
                        <a:t>language-rich environment</a:t>
                      </a:r>
                      <a:r>
                        <a:rPr lang="en-US" sz="1000" b="0" i="0" dirty="0">
                          <a:latin typeface="SassoonPrimaryInfant" pitchFamily="2" charset="0"/>
                        </a:rPr>
                        <a:t> is crucial. By commenting on what children are interested in or doing, and echoing back what they say with </a:t>
                      </a:r>
                      <a:r>
                        <a:rPr lang="en-US" sz="1000" b="1" i="0" dirty="0">
                          <a:latin typeface="SassoonPrimaryInfant" pitchFamily="2" charset="0"/>
                        </a:rPr>
                        <a:t>new vocabulary added</a:t>
                      </a:r>
                      <a:r>
                        <a:rPr lang="en-US" sz="1000" b="0" i="0" dirty="0">
                          <a:latin typeface="SassoonPrimaryInfant" pitchFamily="2" charset="0"/>
                        </a:rPr>
                        <a:t>, practitioners will build children's language effectively</a:t>
                      </a:r>
                      <a:r>
                        <a:rPr lang="en-US" sz="1000" b="1" i="0" dirty="0">
                          <a:latin typeface="SassoonPrimaryInfant" pitchFamily="2" charset="0"/>
                        </a:rPr>
                        <a:t>. Reading frequently to children</a:t>
                      </a:r>
                      <a:r>
                        <a:rPr lang="en-US" sz="1000" b="0" i="0" dirty="0">
                          <a:latin typeface="SassoonPrimaryInfant" pitchFamily="2" charset="0"/>
                        </a:rPr>
                        <a:t>, and </a:t>
                      </a:r>
                      <a:r>
                        <a:rPr lang="en-US" sz="1000" b="1" i="0" dirty="0">
                          <a:latin typeface="SassoonPrimaryInfant" pitchFamily="2" charset="0"/>
                        </a:rPr>
                        <a:t>engaging them actively in stories</a:t>
                      </a:r>
                      <a:r>
                        <a:rPr lang="en-US" sz="1000" b="0" i="0" dirty="0">
                          <a:latin typeface="SassoonPrimaryInfant" pitchFamily="2" charset="0"/>
                        </a:rPr>
                        <a:t>, non-fiction, rhymes and poems, and then providing them with extensive opportunities to use and </a:t>
                      </a:r>
                      <a:r>
                        <a:rPr lang="en-US" sz="1000" b="1" i="0" dirty="0">
                          <a:latin typeface="SassoonPrimaryInfant" pitchFamily="2" charset="0"/>
                        </a:rPr>
                        <a:t>embed new words in a range of contexts, </a:t>
                      </a:r>
                      <a:r>
                        <a:rPr lang="en-US" sz="1000" b="0" i="0" dirty="0">
                          <a:latin typeface="SassoonPrimaryInfant" pitchFamily="2" charset="0"/>
                        </a:rPr>
                        <a:t>will give children the opportunity to thrive. Through </a:t>
                      </a:r>
                      <a:r>
                        <a:rPr lang="en-US" sz="1000" b="1" i="0" dirty="0">
                          <a:latin typeface="SassoonPrimaryInfant" pitchFamily="2" charset="0"/>
                        </a:rPr>
                        <a:t>conversation, story-telling and role play</a:t>
                      </a:r>
                      <a:r>
                        <a:rPr lang="en-US" sz="1000" b="0" i="0" dirty="0">
                          <a:latin typeface="SassoonPrimaryInfant" pitchFamily="2" charset="0"/>
                        </a:rPr>
                        <a:t>, where children </a:t>
                      </a:r>
                      <a:r>
                        <a:rPr lang="en-US" sz="1000" b="1" i="0" dirty="0">
                          <a:latin typeface="SassoonPrimaryInfant" pitchFamily="2" charset="0"/>
                        </a:rPr>
                        <a:t>share their ideas </a:t>
                      </a:r>
                      <a:r>
                        <a:rPr lang="en-US" sz="1000" b="0" i="0" dirty="0">
                          <a:latin typeface="SassoonPrimaryInfant" pitchFamily="2" charset="0"/>
                        </a:rPr>
                        <a:t>with support and </a:t>
                      </a:r>
                      <a:r>
                        <a:rPr lang="en-US" sz="1000" b="1" i="0" dirty="0">
                          <a:latin typeface="SassoonPrimaryInfant" pitchFamily="2" charset="0"/>
                        </a:rPr>
                        <a:t>modelling</a:t>
                      </a:r>
                      <a:r>
                        <a:rPr lang="en-US" sz="1000" b="0" i="0" dirty="0">
                          <a:latin typeface="SassoonPrimaryInfant" pitchFamily="2" charset="0"/>
                        </a:rPr>
                        <a:t> from their teacher, and sensitive questioning that invites them to elaborate, children become comfortable using a </a:t>
                      </a:r>
                      <a:r>
                        <a:rPr lang="en-US" sz="1000" b="1" i="0" dirty="0">
                          <a:latin typeface="SassoonPrimaryInfant" pitchFamily="2" charset="0"/>
                        </a:rPr>
                        <a:t>rich range of vocabulary </a:t>
                      </a:r>
                      <a:r>
                        <a:rPr lang="en-US" sz="1000" b="0" i="0" dirty="0">
                          <a:latin typeface="SassoonPrimaryInfant" pitchFamily="2" charset="0"/>
                        </a:rPr>
                        <a:t>and </a:t>
                      </a:r>
                      <a:r>
                        <a:rPr lang="en-US" sz="1000" b="1" i="0" dirty="0">
                          <a:latin typeface="SassoonPrimaryInfant" pitchFamily="2" charset="0"/>
                        </a:rPr>
                        <a:t>language structures.</a:t>
                      </a:r>
                      <a:endParaRPr lang="en-US" sz="1000" b="1" i="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2235572">
                <a:tc rowSpan="2">
                  <a:txBody>
                    <a:bodyPr/>
                    <a:lstStyle/>
                    <a:p>
                      <a:pPr algn="ctr"/>
                      <a:r>
                        <a:rPr lang="en-US" sz="1100" dirty="0">
                          <a:latin typeface="SassoonPrimaryInfant" pitchFamily="2" charset="0"/>
                        </a:rPr>
                        <a:t>Whole EYFS Focus – C&amp;L is developed throughout the year through high quality interactions, daily group discussions, sharing circles, PSHE times,  stories, singing, speech and language interventions,, EYFS productions</a:t>
                      </a:r>
                      <a:r>
                        <a:rPr lang="en-US" sz="1100" baseline="0" dirty="0">
                          <a:latin typeface="SassoonPrimaryInfant" pitchFamily="2" charset="0"/>
                        </a:rPr>
                        <a:t> </a:t>
                      </a:r>
                      <a:r>
                        <a:rPr lang="en-US" sz="1100" dirty="0">
                          <a:latin typeface="SassoonPrimaryInfant" pitchFamily="2" charset="0"/>
                        </a:rPr>
                        <a:t>and weekly interventions. </a:t>
                      </a:r>
                    </a:p>
                    <a:p>
                      <a:pPr algn="ctr"/>
                      <a:endParaRPr lang="en-US" sz="1100" b="1" dirty="0">
                        <a:latin typeface="Amatic SC" panose="00000500000000000000" pitchFamily="2" charset="-79"/>
                        <a:cs typeface="Amatic SC" panose="00000500000000000000" pitchFamily="2" charset="-79"/>
                      </a:endParaRPr>
                    </a:p>
                    <a:p>
                      <a:pPr algn="ctr"/>
                      <a:r>
                        <a:rPr lang="en-US" sz="1600" b="1" dirty="0">
                          <a:latin typeface="Amatic SC" panose="00000500000000000000" pitchFamily="2" charset="-79"/>
                          <a:cs typeface="Amatic SC" panose="00000500000000000000" pitchFamily="2" charset="-79"/>
                        </a:rPr>
                        <a:t>Daily story time</a:t>
                      </a:r>
                    </a:p>
                    <a:p>
                      <a:pPr algn="ctr"/>
                      <a:endParaRPr lang="en-US" sz="16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CC66FF"/>
                          </a:solidFill>
                          <a:latin typeface="Amatic SC" panose="00000500000000000000" pitchFamily="2" charset="-79"/>
                          <a:cs typeface="Amatic SC" panose="00000500000000000000" pitchFamily="2" charset="-79"/>
                        </a:rPr>
                        <a:t>Communication and Language </a:t>
                      </a:r>
                    </a:p>
                    <a:p>
                      <a:pPr algn="ctr"/>
                      <a:r>
                        <a:rPr lang="en-US" sz="1800" b="1" dirty="0">
                          <a:solidFill>
                            <a:srgbClr val="CC66FF"/>
                          </a:solidFill>
                          <a:latin typeface="Amatic SC" panose="00000500000000000000" pitchFamily="2" charset="-79"/>
                          <a:cs typeface="Amatic SC" panose="00000500000000000000" pitchFamily="2" charset="-79"/>
                        </a:rPr>
                        <a:t>OBJECTIVES </a:t>
                      </a: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Welcome to</a:t>
                      </a:r>
                      <a:r>
                        <a:rPr lang="en-US" sz="800" b="1" baseline="0" dirty="0">
                          <a:solidFill>
                            <a:schemeClr val="bg1">
                              <a:lumMod val="50000"/>
                            </a:schemeClr>
                          </a:solidFill>
                          <a:latin typeface="SassoonPrimaryInfant" pitchFamily="2" charset="0"/>
                          <a:cs typeface="Amatic SC" panose="00000500000000000000" pitchFamily="2" charset="-79"/>
                        </a:rPr>
                        <a:t> Nursery</a:t>
                      </a:r>
                      <a:r>
                        <a:rPr lang="en-US" sz="800" b="1" dirty="0">
                          <a:solidFill>
                            <a:schemeClr val="bg1">
                              <a:lumMod val="50000"/>
                            </a:schemeClr>
                          </a:solidFill>
                          <a:latin typeface="SassoonPrimaryInfant" pitchFamily="2" charset="0"/>
                          <a:cs typeface="Amatic SC" panose="00000500000000000000" pitchFamily="2" charset="-79"/>
                        </a:rPr>
                        <a:t> </a:t>
                      </a:r>
                    </a:p>
                    <a:p>
                      <a:pPr algn="ctr"/>
                      <a:r>
                        <a:rPr lang="en-US" sz="800" b="0" dirty="0">
                          <a:solidFill>
                            <a:schemeClr val="tx1"/>
                          </a:solidFill>
                          <a:latin typeface="SassoonPrimaryInfant" pitchFamily="2" charset="0"/>
                          <a:cs typeface="Amatic SC" panose="00000500000000000000" pitchFamily="2" charset="-79"/>
                        </a:rPr>
                        <a:t>Settling in activities </a:t>
                      </a:r>
                    </a:p>
                    <a:p>
                      <a:pPr algn="ctr"/>
                      <a:r>
                        <a:rPr lang="en-US" sz="800" b="0" dirty="0">
                          <a:solidFill>
                            <a:schemeClr val="tx1"/>
                          </a:solidFill>
                          <a:latin typeface="SassoonPrimaryInfant" pitchFamily="2" charset="0"/>
                          <a:cs typeface="Amatic SC" panose="00000500000000000000" pitchFamily="2" charset="-79"/>
                        </a:rPr>
                        <a:t>Making friends </a:t>
                      </a:r>
                    </a:p>
                    <a:p>
                      <a:pPr algn="ctr"/>
                      <a:r>
                        <a:rPr lang="en-US" sz="800" dirty="0">
                          <a:latin typeface="SassoonPrimaryInfant" pitchFamily="2" charset="0"/>
                        </a:rPr>
                        <a:t>Children talking about experiences that are familiar to them</a:t>
                      </a:r>
                    </a:p>
                    <a:p>
                      <a:pPr algn="ctr"/>
                      <a:r>
                        <a:rPr lang="en-US" sz="800" b="0" dirty="0">
                          <a:solidFill>
                            <a:schemeClr val="tx1"/>
                          </a:solidFill>
                          <a:latin typeface="SassoonPrimaryInfant" pitchFamily="2" charset="0"/>
                          <a:cs typeface="Amatic SC" panose="00000500000000000000" pitchFamily="2" charset="-79"/>
                        </a:rPr>
                        <a:t>What are your passions / goals / dreams? </a:t>
                      </a:r>
                    </a:p>
                    <a:p>
                      <a:pPr algn="ctr"/>
                      <a:r>
                        <a:rPr lang="en-US" sz="800" b="0" dirty="0">
                          <a:solidFill>
                            <a:schemeClr val="tx1"/>
                          </a:solidFill>
                          <a:latin typeface="SassoonPrimaryInfant" pitchFamily="2" charset="0"/>
                          <a:cs typeface="Amatic SC" panose="00000500000000000000" pitchFamily="2" charset="-79"/>
                        </a:rPr>
                        <a:t>This is me! </a:t>
                      </a:r>
                    </a:p>
                    <a:p>
                      <a:pPr algn="ctr"/>
                      <a:r>
                        <a:rPr lang="en-US" sz="800" b="0" dirty="0">
                          <a:solidFill>
                            <a:schemeClr val="tx1"/>
                          </a:solidFill>
                          <a:latin typeface="SassoonPrimaryInfant" pitchFamily="2" charset="0"/>
                          <a:cs typeface="Amatic SC" panose="00000500000000000000" pitchFamily="2" charset="-79"/>
                        </a:rPr>
                        <a:t>Rhyming and alliteration </a:t>
                      </a:r>
                    </a:p>
                    <a:p>
                      <a:pPr algn="ctr"/>
                      <a:r>
                        <a:rPr lang="en-US" sz="800" b="0" dirty="0">
                          <a:solidFill>
                            <a:schemeClr val="tx1"/>
                          </a:solidFill>
                          <a:latin typeface="SassoonPrimaryInfant" pitchFamily="2" charset="0"/>
                          <a:cs typeface="Amatic SC" panose="00000500000000000000" pitchFamily="2" charset="-79"/>
                        </a:rPr>
                        <a:t>Familiar Print</a:t>
                      </a:r>
                    </a:p>
                    <a:p>
                      <a:pPr algn="ctr"/>
                      <a:r>
                        <a:rPr lang="en-US" sz="800" b="0" dirty="0">
                          <a:solidFill>
                            <a:schemeClr val="tx1"/>
                          </a:solidFill>
                          <a:latin typeface="SassoonPrimaryInfant" pitchFamily="2" charset="0"/>
                          <a:cs typeface="Amatic SC" panose="00000500000000000000" pitchFamily="2" charset="-79"/>
                        </a:rPr>
                        <a:t>Sharing facts about 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SassoonPrimaryInfant" pitchFamily="2" charset="0"/>
                          <a:cs typeface="Amatic SC" panose="00000500000000000000" pitchFamily="2" charset="-79"/>
                        </a:rPr>
                        <a:t>Mood Monsters Shared stories </a:t>
                      </a:r>
                    </a:p>
                    <a:p>
                      <a:pPr algn="ctr"/>
                      <a:r>
                        <a:rPr lang="en-US" sz="800" b="0" dirty="0">
                          <a:solidFill>
                            <a:schemeClr val="tx1"/>
                          </a:solidFill>
                          <a:latin typeface="SassoonPrimaryInfant" pitchFamily="2" charset="0"/>
                          <a:cs typeface="Amatic SC" panose="00000500000000000000" pitchFamily="2" charset="-79"/>
                        </a:rPr>
                        <a:t>All about me! </a:t>
                      </a:r>
                    </a:p>
                    <a:p>
                      <a:pPr algn="ctr"/>
                      <a:r>
                        <a:rPr lang="en-US" sz="800" dirty="0">
                          <a:latin typeface="SassoonPrimaryInfant" pitchFamily="2" charset="0"/>
                        </a:rPr>
                        <a:t>Model talk routines through the day. For example, arriving in school: “Good morning, how are you?”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Take me home! </a:t>
                      </a:r>
                    </a:p>
                    <a:p>
                      <a:pPr algn="ctr"/>
                      <a:r>
                        <a:rPr lang="en-US" sz="800" b="0" dirty="0">
                          <a:solidFill>
                            <a:schemeClr val="tx1"/>
                          </a:solidFill>
                          <a:latin typeface="SassoonPrimaryInfant" pitchFamily="2" charset="0"/>
                          <a:cs typeface="Amatic SC" panose="00000500000000000000" pitchFamily="2" charset="-79"/>
                        </a:rPr>
                        <a:t>Settling in activities</a:t>
                      </a:r>
                    </a:p>
                    <a:p>
                      <a:pPr algn="ctr"/>
                      <a:r>
                        <a:rPr lang="en-US" sz="800" b="0" dirty="0">
                          <a:solidFill>
                            <a:schemeClr val="tx1"/>
                          </a:solidFill>
                          <a:latin typeface="SassoonPrimaryInfant" pitchFamily="2" charset="0"/>
                          <a:cs typeface="Amatic SC" panose="00000500000000000000" pitchFamily="2" charset="-79"/>
                        </a:rPr>
                        <a:t>Develop vocabulary  </a:t>
                      </a:r>
                    </a:p>
                    <a:p>
                      <a:pPr algn="ctr"/>
                      <a:r>
                        <a:rPr lang="en-US" sz="800" b="0" dirty="0">
                          <a:solidFill>
                            <a:schemeClr val="tx1"/>
                          </a:solidFill>
                          <a:latin typeface="SassoonPrimaryInfant" pitchFamily="2" charset="0"/>
                          <a:cs typeface="Amatic SC" panose="00000500000000000000" pitchFamily="2" charset="-79"/>
                        </a:rPr>
                        <a:t>Discovering Passions </a:t>
                      </a:r>
                    </a:p>
                    <a:p>
                      <a:pPr algn="ctr"/>
                      <a:r>
                        <a:rPr lang="en-US" sz="800" b="0" dirty="0">
                          <a:solidFill>
                            <a:schemeClr val="tx1"/>
                          </a:solidFill>
                          <a:latin typeface="SassoonPrimaryInfant" pitchFamily="2" charset="0"/>
                          <a:cs typeface="Amatic SC" panose="00000500000000000000" pitchFamily="2" charset="-79"/>
                        </a:rPr>
                        <a:t>Take me home- retelling events that have happened to me</a:t>
                      </a:r>
                    </a:p>
                    <a:p>
                      <a:pPr algn="ctr"/>
                      <a:r>
                        <a:rPr lang="en-US" sz="800" b="0" dirty="0">
                          <a:solidFill>
                            <a:schemeClr val="tx1"/>
                          </a:solidFill>
                          <a:latin typeface="SassoonPrimaryInfant" pitchFamily="2" charset="0"/>
                          <a:cs typeface="Amatic SC" panose="00000500000000000000" pitchFamily="2" charset="-79"/>
                        </a:rPr>
                        <a:t>Story language </a:t>
                      </a:r>
                    </a:p>
                    <a:p>
                      <a:pPr algn="ctr"/>
                      <a:r>
                        <a:rPr lang="en-US" sz="800" b="0" dirty="0">
                          <a:solidFill>
                            <a:schemeClr val="tx1"/>
                          </a:solidFill>
                          <a:latin typeface="SassoonPrimaryInfant" pitchFamily="2" charset="0"/>
                          <a:cs typeface="Amatic SC" panose="00000500000000000000" pitchFamily="2" charset="-79"/>
                        </a:rPr>
                        <a:t>Word hunts</a:t>
                      </a:r>
                    </a:p>
                    <a:p>
                      <a:pPr algn="ctr"/>
                      <a:r>
                        <a:rPr lang="en-US" sz="800" b="0" dirty="0">
                          <a:solidFill>
                            <a:schemeClr val="tx1"/>
                          </a:solidFill>
                          <a:latin typeface="SassoonPrimaryInfant" pitchFamily="2" charset="0"/>
                          <a:cs typeface="Amatic SC" panose="00000500000000000000" pitchFamily="2" charset="-79"/>
                        </a:rPr>
                        <a:t>Listening and responding to stories</a:t>
                      </a:r>
                    </a:p>
                    <a:p>
                      <a:pPr algn="ctr"/>
                      <a:r>
                        <a:rPr lang="en-US" sz="800" b="0" dirty="0">
                          <a:solidFill>
                            <a:schemeClr val="tx1"/>
                          </a:solidFill>
                          <a:latin typeface="SassoonPrimaryInfant" pitchFamily="2" charset="0"/>
                          <a:cs typeface="Amatic SC" panose="00000500000000000000" pitchFamily="2" charset="-79"/>
                        </a:rPr>
                        <a:t>Following instructions  </a:t>
                      </a:r>
                    </a:p>
                    <a:p>
                      <a:pPr algn="ctr"/>
                      <a:r>
                        <a:rPr lang="en-US" sz="800" b="0" dirty="0">
                          <a:solidFill>
                            <a:schemeClr val="tx1"/>
                          </a:solidFill>
                          <a:latin typeface="SassoonPrimaryInfant" pitchFamily="2" charset="0"/>
                          <a:cs typeface="Amatic SC" panose="00000500000000000000" pitchFamily="2" charset="-79"/>
                        </a:rPr>
                        <a:t>Takes part in discussion </a:t>
                      </a:r>
                    </a:p>
                    <a:p>
                      <a:pPr algn="ctr"/>
                      <a:r>
                        <a:rPr lang="en-US" sz="800" dirty="0">
                          <a:latin typeface="SassoonPrimaryInfant" pitchFamily="2" charset="0"/>
                        </a:rPr>
                        <a:t>Understand how to listen carefully and why listening is important.</a:t>
                      </a:r>
                    </a:p>
                    <a:p>
                      <a:pPr algn="ctr"/>
                      <a:r>
                        <a:rPr lang="en-US" sz="800" dirty="0">
                          <a:latin typeface="SassoonPrimaryInfant" pitchFamily="2" charset="0"/>
                        </a:rPr>
                        <a:t>Use new vocabulary through the day.</a:t>
                      </a:r>
                    </a:p>
                    <a:p>
                      <a:pPr algn="ctr"/>
                      <a:r>
                        <a:rPr lang="en-US" sz="800" dirty="0">
                          <a:latin typeface="SassoonPrimaryInfant" pitchFamily="2" charset="0"/>
                        </a:rPr>
                        <a:t>Choose books that will develop their vocabulary.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Tell me why! </a:t>
                      </a:r>
                    </a:p>
                    <a:p>
                      <a:pPr algn="ctr"/>
                      <a:r>
                        <a:rPr lang="en-US" sz="800" b="0" dirty="0">
                          <a:solidFill>
                            <a:schemeClr val="tx1"/>
                          </a:solidFill>
                          <a:latin typeface="SassoonPrimaryInfant" pitchFamily="2" charset="0"/>
                          <a:cs typeface="Amatic SC" panose="00000500000000000000" pitchFamily="2" charset="-79"/>
                        </a:rPr>
                        <a:t>Using language well </a:t>
                      </a:r>
                    </a:p>
                    <a:p>
                      <a:pPr algn="ctr"/>
                      <a:r>
                        <a:rPr lang="en-US" sz="800" b="0" dirty="0">
                          <a:solidFill>
                            <a:schemeClr val="tx1"/>
                          </a:solidFill>
                          <a:latin typeface="SassoonPrimaryInfant" pitchFamily="2" charset="0"/>
                          <a:cs typeface="Amatic SC" panose="00000500000000000000" pitchFamily="2" charset="-79"/>
                        </a:rPr>
                        <a:t>Ask’s how and why questions…</a:t>
                      </a:r>
                    </a:p>
                    <a:p>
                      <a:pPr algn="ctr"/>
                      <a:r>
                        <a:rPr lang="en-US" sz="800" b="0" dirty="0">
                          <a:solidFill>
                            <a:schemeClr val="tx1"/>
                          </a:solidFill>
                          <a:latin typeface="SassoonPrimaryInfant" pitchFamily="2" charset="0"/>
                          <a:cs typeface="Amatic SC" panose="00000500000000000000" pitchFamily="2" charset="-79"/>
                        </a:rPr>
                        <a:t>Discovering Passions</a:t>
                      </a:r>
                    </a:p>
                    <a:p>
                      <a:pPr algn="ctr"/>
                      <a:r>
                        <a:rPr lang="en-US" sz="800" b="0" dirty="0">
                          <a:solidFill>
                            <a:schemeClr val="tx1"/>
                          </a:solidFill>
                          <a:latin typeface="SassoonPrimaryInfant" pitchFamily="2" charset="0"/>
                          <a:cs typeface="Amatic SC" panose="00000500000000000000" pitchFamily="2" charset="-79"/>
                        </a:rPr>
                        <a:t>Retell a story with story language </a:t>
                      </a:r>
                    </a:p>
                    <a:p>
                      <a:pPr algn="ctr"/>
                      <a:r>
                        <a:rPr lang="en-US" sz="800" b="0" dirty="0">
                          <a:solidFill>
                            <a:schemeClr val="tx1"/>
                          </a:solidFill>
                          <a:latin typeface="SassoonPrimaryInfant" pitchFamily="2" charset="0"/>
                          <a:cs typeface="Amatic SC" panose="00000500000000000000" pitchFamily="2" charset="-79"/>
                        </a:rPr>
                        <a:t>Story invention – talk it!</a:t>
                      </a:r>
                    </a:p>
                    <a:p>
                      <a:pPr algn="ctr"/>
                      <a:r>
                        <a:rPr lang="en-US" sz="800" dirty="0">
                          <a:latin typeface="SassoonPrimaryInfant" pitchFamily="2" charset="0"/>
                        </a:rPr>
                        <a:t>Ask questions to find out more and to check they understand what has been said to them. </a:t>
                      </a:r>
                    </a:p>
                    <a:p>
                      <a:pPr algn="ctr"/>
                      <a:r>
                        <a:rPr lang="en-US" sz="800" dirty="0">
                          <a:latin typeface="SassoonPrimaryInfant" pitchFamily="2" charset="0"/>
                        </a:rPr>
                        <a:t>Describe events in some detail. </a:t>
                      </a:r>
                      <a:r>
                        <a:rPr lang="en-US" sz="800" b="0" dirty="0">
                          <a:solidFill>
                            <a:schemeClr val="tx1"/>
                          </a:solidFill>
                          <a:latin typeface="SassoonPrimaryInfant" pitchFamily="2" charset="0"/>
                          <a:cs typeface="Amatic SC" panose="00000500000000000000" pitchFamily="2" charset="-79"/>
                        </a:rPr>
                        <a:t>  </a:t>
                      </a:r>
                    </a:p>
                    <a:p>
                      <a:pPr algn="ctr"/>
                      <a:r>
                        <a:rPr lang="en-US" sz="800" dirty="0">
                          <a:latin typeface="SassoonPrimaryInfant" pitchFamily="2" charset="0"/>
                        </a:rPr>
                        <a:t>Listen to and talk about stories to build familiarity and understanding. </a:t>
                      </a:r>
                    </a:p>
                    <a:p>
                      <a:pPr algn="ctr"/>
                      <a:r>
                        <a:rPr lang="en-US" sz="800" dirty="0">
                          <a:latin typeface="SassoonPrimaryInfant" pitchFamily="2" charset="0"/>
                        </a:rPr>
                        <a:t>Learn rhymes, poems and songs.</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Talk it through! </a:t>
                      </a:r>
                    </a:p>
                    <a:p>
                      <a:pPr algn="ctr"/>
                      <a:r>
                        <a:rPr lang="en-US" sz="800" b="0" dirty="0">
                          <a:solidFill>
                            <a:schemeClr val="tx1"/>
                          </a:solidFill>
                          <a:latin typeface="SassoonPrimaryInfant" pitchFamily="2" charset="0"/>
                          <a:cs typeface="Amatic SC" panose="00000500000000000000" pitchFamily="2" charset="-79"/>
                        </a:rPr>
                        <a:t>Settling in activities for new children</a:t>
                      </a:r>
                    </a:p>
                    <a:p>
                      <a:pPr algn="ctr"/>
                      <a:r>
                        <a:rPr lang="en-US" sz="800" b="0" dirty="0">
                          <a:solidFill>
                            <a:schemeClr val="tx1"/>
                          </a:solidFill>
                          <a:latin typeface="SassoonPrimaryInfant" pitchFamily="2" charset="0"/>
                          <a:cs typeface="Amatic SC" panose="00000500000000000000" pitchFamily="2" charset="-79"/>
                        </a:rPr>
                        <a:t>Describe events in detail – time connectives</a:t>
                      </a:r>
                    </a:p>
                    <a:p>
                      <a:pPr algn="ctr"/>
                      <a:r>
                        <a:rPr lang="en-US" sz="800" b="0" dirty="0">
                          <a:solidFill>
                            <a:schemeClr val="tx1"/>
                          </a:solidFill>
                          <a:latin typeface="SassoonPrimaryInfant" pitchFamily="2" charset="0"/>
                          <a:cs typeface="Amatic SC" panose="00000500000000000000" pitchFamily="2" charset="-79"/>
                        </a:rPr>
                        <a:t>Discovering Passions </a:t>
                      </a:r>
                    </a:p>
                    <a:p>
                      <a:pPr algn="ctr"/>
                      <a:r>
                        <a:rPr lang="en-US" sz="800" b="0" dirty="0">
                          <a:solidFill>
                            <a:schemeClr val="tx1"/>
                          </a:solidFill>
                          <a:latin typeface="SassoonPrimaryInfant" pitchFamily="2" charset="0"/>
                        </a:rPr>
                        <a:t>Understand how to listen carefully and why listening is important.</a:t>
                      </a:r>
                    </a:p>
                    <a:p>
                      <a:pPr algn="ctr"/>
                      <a:r>
                        <a:rPr lang="en-US" sz="800" b="0" dirty="0">
                          <a:solidFill>
                            <a:schemeClr val="tx1"/>
                          </a:solidFill>
                          <a:latin typeface="SassoonPrimaryInfant" pitchFamily="2" charset="0"/>
                        </a:rPr>
                        <a:t>Use picture cue cards to talk about an object: “What colour is it? Where would you find it? </a:t>
                      </a:r>
                    </a:p>
                    <a:p>
                      <a:pPr algn="ctr"/>
                      <a:r>
                        <a:rPr lang="en-US" sz="800" b="0" dirty="0">
                          <a:solidFill>
                            <a:schemeClr val="tx1"/>
                          </a:solidFill>
                          <a:latin typeface="SassoonPrimaryInfant" pitchFamily="2" charset="0"/>
                          <a:cs typeface="Amatic SC" panose="00000500000000000000" pitchFamily="2" charset="-79"/>
                        </a:rPr>
                        <a:t>Sustained focus when listening to a story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What happened? </a:t>
                      </a:r>
                    </a:p>
                    <a:p>
                      <a:pPr algn="ctr"/>
                      <a:r>
                        <a:rPr lang="en-US" sz="800" b="0" dirty="0">
                          <a:solidFill>
                            <a:schemeClr val="tx1"/>
                          </a:solidFill>
                          <a:latin typeface="SassoonPrimaryInfant" pitchFamily="2" charset="0"/>
                          <a:cs typeface="Amatic SC" panose="00000500000000000000" pitchFamily="2" charset="-79"/>
                        </a:rPr>
                        <a:t>Discovering Passions </a:t>
                      </a:r>
                    </a:p>
                    <a:p>
                      <a:pPr algn="ctr"/>
                      <a:r>
                        <a:rPr lang="en-US" sz="800" b="0" dirty="0">
                          <a:solidFill>
                            <a:schemeClr val="tx1"/>
                          </a:solidFill>
                          <a:latin typeface="SassoonPrimaryInfant" pitchFamily="2" charset="0"/>
                        </a:rPr>
                        <a:t>Re-read some books so children learn the language necessary to talk about what is happening in each illustration and relate it to their own lives</a:t>
                      </a:r>
                      <a:endParaRPr lang="en-GB" sz="800" b="0" dirty="0">
                        <a:solidFill>
                          <a:schemeClr val="tx1"/>
                        </a:solidFill>
                        <a:latin typeface="SassoonPrimaryInfant" pitchFamily="2" charset="0"/>
                        <a:cs typeface="Amatic SC" panose="00000500000000000000" pitchFamily="2" charset="-79"/>
                      </a:endParaRPr>
                    </a:p>
                    <a:p>
                      <a:pPr algn="l"/>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u="none" dirty="0">
                          <a:solidFill>
                            <a:schemeClr val="bg1">
                              <a:lumMod val="50000"/>
                            </a:schemeClr>
                          </a:solidFill>
                          <a:latin typeface="SassoonPrimaryInfant" pitchFamily="2" charset="0"/>
                          <a:cs typeface="Amatic SC" panose="00000500000000000000" pitchFamily="2" charset="-79"/>
                        </a:rPr>
                        <a:t>Time to share! </a:t>
                      </a:r>
                    </a:p>
                    <a:p>
                      <a:pPr algn="ctr"/>
                      <a:r>
                        <a:rPr lang="en-US" sz="800" b="0" dirty="0">
                          <a:solidFill>
                            <a:schemeClr val="tx1"/>
                          </a:solidFill>
                          <a:latin typeface="SassoonPrimaryInfant" pitchFamily="2" charset="0"/>
                          <a:cs typeface="Amatic SC" panose="00000500000000000000" pitchFamily="2" charset="-79"/>
                        </a:rPr>
                        <a:t>Show and tell </a:t>
                      </a:r>
                    </a:p>
                    <a:p>
                      <a:pPr algn="ctr"/>
                      <a:r>
                        <a:rPr lang="en-US" sz="800" b="0" dirty="0">
                          <a:solidFill>
                            <a:schemeClr val="tx1"/>
                          </a:solidFill>
                          <a:latin typeface="SassoonPrimaryInfant" pitchFamily="2" charset="0"/>
                          <a:cs typeface="Amatic SC" panose="00000500000000000000" pitchFamily="2" charset="-79"/>
                        </a:rPr>
                        <a:t>Weekend news </a:t>
                      </a:r>
                    </a:p>
                    <a:p>
                      <a:pPr algn="ctr"/>
                      <a:r>
                        <a:rPr lang="en-US" sz="800" b="0" dirty="0">
                          <a:solidFill>
                            <a:schemeClr val="tx1"/>
                          </a:solidFill>
                          <a:latin typeface="SassoonPrimaryInfant" pitchFamily="2" charset="0"/>
                          <a:cs typeface="Amatic SC" panose="00000500000000000000" pitchFamily="2" charset="-79"/>
                        </a:rPr>
                        <a:t>Discovering Passions </a:t>
                      </a:r>
                    </a:p>
                    <a:p>
                      <a:pPr algn="ctr"/>
                      <a:r>
                        <a:rPr lang="en-US" sz="800" dirty="0">
                          <a:latin typeface="SassoonPrimaryInfant" pitchFamily="2" charset="0"/>
                        </a:rPr>
                        <a:t>Read aloud books to children that will extend their knowledge of the world and illustrate a current topic. Select books containing photographs and pictures, for example, places in different weather conditions and seasons. </a:t>
                      </a:r>
                      <a:endParaRPr lang="en-GB" sz="800" b="0" dirty="0">
                        <a:solidFill>
                          <a:schemeClr val="tx1"/>
                        </a:solidFill>
                        <a:latin typeface="SassoonPrimaryInfant" pitchFamily="2" charset="0"/>
                        <a:cs typeface="Amatic SC" panose="00000500000000000000" pitchFamily="2" charset="-79"/>
                      </a:endParaRPr>
                    </a:p>
                    <a:p>
                      <a:pPr algn="l"/>
                      <a:endParaRPr lang="en-GB" sz="800" b="1" dirty="0">
                        <a:solidFill>
                          <a:schemeClr val="bg1">
                            <a:lumMod val="50000"/>
                          </a:schemeClr>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132958">
                <a:tc vMerge="1">
                  <a:txBody>
                    <a:bodyPr/>
                    <a:lstStyle/>
                    <a:p>
                      <a:endParaRPr lang="en-GB"/>
                    </a:p>
                  </a:txBody>
                  <a:tcPr/>
                </a:tc>
                <a:tc gridSpan="11">
                  <a:txBody>
                    <a:bodyPr/>
                    <a:lstStyle/>
                    <a:p>
                      <a:pPr algn="ctr"/>
                      <a:r>
                        <a:rPr lang="en-GB" sz="800" dirty="0">
                          <a:latin typeface="SassoonPrimaryInfant" pitchFamily="2" charset="0"/>
                        </a:rPr>
                        <a:t>•</a:t>
                      </a:r>
                      <a:r>
                        <a:rPr lang="en-GB" sz="900" dirty="0">
                          <a:latin typeface="SassoonPrimaryInfant" pitchFamily="2" charset="0"/>
                        </a:rPr>
                        <a:t>Enjoy listening to longer stories and can remember much of what happens. • Pay attention to more than one thing at a time, which can be difficult. • Use a wider range of vocabulary. • Understand a question or instruction that has two parts, such as “Get your coat and wait at the door”. • Understand ‘why’ questions, like: “Why do you think the caterpillar got so fat?” • Sing a large repertoire of songs. • Know many rhymes, be able to talk about familiar books, and be able to tell a long story. • Develop their communication, but may continue to have problems with irregular tenses and plurals, such as ‘</a:t>
                      </a:r>
                      <a:r>
                        <a:rPr lang="en-GB" sz="900" dirty="0" err="1">
                          <a:latin typeface="SassoonPrimaryInfant" pitchFamily="2" charset="0"/>
                        </a:rPr>
                        <a:t>runned</a:t>
                      </a:r>
                      <a:r>
                        <a:rPr lang="en-GB" sz="900" dirty="0">
                          <a:latin typeface="SassoonPrimaryInfant" pitchFamily="2" charset="0"/>
                        </a:rPr>
                        <a:t>’ for ‘ran’, ‘</a:t>
                      </a:r>
                      <a:r>
                        <a:rPr lang="en-GB" sz="900" dirty="0" err="1">
                          <a:latin typeface="SassoonPrimaryInfant" pitchFamily="2" charset="0"/>
                        </a:rPr>
                        <a:t>swimmed</a:t>
                      </a:r>
                      <a:r>
                        <a:rPr lang="en-GB" sz="900" dirty="0">
                          <a:latin typeface="SassoonPrimaryInfant" pitchFamily="2" charset="0"/>
                        </a:rPr>
                        <a:t>’ for ‘swam’. • Develop their pronunciation but may have problems saying: - some sounds: r, j, </a:t>
                      </a:r>
                      <a:r>
                        <a:rPr lang="en-GB" sz="900" dirty="0" err="1">
                          <a:latin typeface="SassoonPrimaryInfant" pitchFamily="2" charset="0"/>
                        </a:rPr>
                        <a:t>th</a:t>
                      </a:r>
                      <a:r>
                        <a:rPr lang="en-GB" sz="900" dirty="0">
                          <a:latin typeface="SassoonPrimaryInfant" pitchFamily="2" charset="0"/>
                        </a:rPr>
                        <a:t>, </a:t>
                      </a:r>
                      <a:r>
                        <a:rPr lang="en-GB" sz="900" dirty="0" err="1">
                          <a:latin typeface="SassoonPrimaryInfant" pitchFamily="2" charset="0"/>
                        </a:rPr>
                        <a:t>ch</a:t>
                      </a:r>
                      <a:r>
                        <a:rPr lang="en-GB" sz="900" dirty="0">
                          <a:latin typeface="SassoonPrimaryInfant" pitchFamily="2" charset="0"/>
                        </a:rPr>
                        <a:t>, and </a:t>
                      </a:r>
                      <a:r>
                        <a:rPr lang="en-GB" sz="900" dirty="0" err="1">
                          <a:latin typeface="SassoonPrimaryInfant" pitchFamily="2" charset="0"/>
                        </a:rPr>
                        <a:t>sh</a:t>
                      </a:r>
                      <a:r>
                        <a:rPr lang="en-GB" sz="900" dirty="0">
                          <a:latin typeface="SassoonPrimaryInfant" pitchFamily="2" charset="0"/>
                        </a:rPr>
                        <a:t> - multisyllabic words such as ‘pterodactyl’, ‘planetarium’ or ‘hippopotamus’ • Use longer sentences of four to six words. • Be able to express a point of view and to debate when they disagree with an adult or a friend, using words as well as actions. • Start a conversation with an adult or a friend and continue it for many turns. • Use talk to organise themselves and their play: “Let’s go on a bus... you sit there... I’ll be the driver. </a:t>
                      </a:r>
                      <a:endParaRPr lang="en-GB" sz="9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91128636"/>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116" y="45701"/>
            <a:ext cx="848557" cy="848557"/>
          </a:xfrm>
          <a:prstGeom prst="rect">
            <a:avLst/>
          </a:prstGeom>
        </p:spPr>
      </p:pic>
      <p:pic>
        <p:nvPicPr>
          <p:cNvPr id="8" name="Picture 7" descr="CLP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41930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45443091"/>
              </p:ext>
            </p:extLst>
          </p:nvPr>
        </p:nvGraphicFramePr>
        <p:xfrm>
          <a:off x="187378" y="467118"/>
          <a:ext cx="11922034" cy="5765886"/>
        </p:xfrm>
        <a:graphic>
          <a:graphicData uri="http://schemas.openxmlformats.org/drawingml/2006/table">
            <a:tbl>
              <a:tblPr firstRow="1" bandRow="1">
                <a:tableStyleId>{5C22544A-7EE6-4342-B048-85BDC9FD1C3A}</a:tableStyleId>
              </a:tblPr>
              <a:tblGrid>
                <a:gridCol w="1641472">
                  <a:extLst>
                    <a:ext uri="{9D8B030D-6E8A-4147-A177-3AD203B41FA5}">
                      <a16:colId xmlns:a16="http://schemas.microsoft.com/office/drawing/2014/main" val="385991600"/>
                    </a:ext>
                  </a:extLst>
                </a:gridCol>
                <a:gridCol w="1454586">
                  <a:extLst>
                    <a:ext uri="{9D8B030D-6E8A-4147-A177-3AD203B41FA5}">
                      <a16:colId xmlns:a16="http://schemas.microsoft.com/office/drawing/2014/main" val="2865123548"/>
                    </a:ext>
                  </a:extLst>
                </a:gridCol>
                <a:gridCol w="1667116">
                  <a:extLst>
                    <a:ext uri="{9D8B030D-6E8A-4147-A177-3AD203B41FA5}">
                      <a16:colId xmlns:a16="http://schemas.microsoft.com/office/drawing/2014/main" val="872926247"/>
                    </a:ext>
                  </a:extLst>
                </a:gridCol>
                <a:gridCol w="1772794">
                  <a:extLst>
                    <a:ext uri="{9D8B030D-6E8A-4147-A177-3AD203B41FA5}">
                      <a16:colId xmlns:a16="http://schemas.microsoft.com/office/drawing/2014/main" val="1315738151"/>
                    </a:ext>
                  </a:extLst>
                </a:gridCol>
                <a:gridCol w="1826162">
                  <a:extLst>
                    <a:ext uri="{9D8B030D-6E8A-4147-A177-3AD203B41FA5}">
                      <a16:colId xmlns:a16="http://schemas.microsoft.com/office/drawing/2014/main" val="2709165749"/>
                    </a:ext>
                  </a:extLst>
                </a:gridCol>
                <a:gridCol w="1911531">
                  <a:extLst>
                    <a:ext uri="{9D8B030D-6E8A-4147-A177-3AD203B41FA5}">
                      <a16:colId xmlns:a16="http://schemas.microsoft.com/office/drawing/2014/main" val="2335150482"/>
                    </a:ext>
                  </a:extLst>
                </a:gridCol>
                <a:gridCol w="1648373">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033866">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6">
                  <a:txBody>
                    <a:bodyPr/>
                    <a:lstStyle/>
                    <a:p>
                      <a:pPr algn="l"/>
                      <a:r>
                        <a:rPr lang="en-US" sz="1000" dirty="0">
                          <a:latin typeface="SassoonPrimaryInfant" pitchFamily="2" charset="0"/>
                        </a:rPr>
                        <a:t>Children’s personal, social and emotional development (PSED) is </a:t>
                      </a:r>
                      <a:r>
                        <a:rPr lang="en-US" sz="1000" b="1" dirty="0">
                          <a:latin typeface="SassoonPrimaryInfant" pitchFamily="2" charset="0"/>
                        </a:rPr>
                        <a:t>crucial for children to lead healthy and happy lives</a:t>
                      </a:r>
                      <a:r>
                        <a:rPr lang="en-US" sz="1000" dirty="0">
                          <a:latin typeface="SassoonPrimaryInfant" pitchFamily="2" charset="0"/>
                        </a:rPr>
                        <a:t>, and is fundamental to their cognitive development. Underpinning their personal development are the important attachments that </a:t>
                      </a:r>
                      <a:r>
                        <a:rPr lang="en-US" sz="1000" b="1" dirty="0">
                          <a:latin typeface="SassoonPrimaryInfant" pitchFamily="2" charset="0"/>
                        </a:rPr>
                        <a:t>shape their social world</a:t>
                      </a:r>
                      <a:r>
                        <a:rPr lang="en-US" sz="1000" dirty="0">
                          <a:latin typeface="SassoonPrimaryInfant" pitchFamily="2" charset="0"/>
                        </a:rPr>
                        <a:t>. Strong, warm and supportive  relationships with adults enable children to learn how to </a:t>
                      </a:r>
                      <a:r>
                        <a:rPr lang="en-US" sz="1000" b="1" dirty="0">
                          <a:latin typeface="SassoonPrimaryInfant" pitchFamily="2" charset="0"/>
                        </a:rPr>
                        <a:t>understand their own feelings and those of others</a:t>
                      </a:r>
                      <a:r>
                        <a:rPr lang="en-US" sz="1000" dirty="0">
                          <a:latin typeface="SassoonPrimaryInfant" pitchFamily="2" charset="0"/>
                        </a:rPr>
                        <a:t>. Children should be supported to </a:t>
                      </a:r>
                      <a:r>
                        <a:rPr lang="en-US" sz="1000" b="1" dirty="0">
                          <a:latin typeface="SassoonPrimaryInfant" pitchFamily="2" charset="0"/>
                        </a:rPr>
                        <a:t>manage emotions, develop a positive sense of self, set themselves simple goals, have confidence in their own abilities, to persist</a:t>
                      </a:r>
                      <a:r>
                        <a:rPr lang="en-US" sz="1000" dirty="0">
                          <a:latin typeface="SassoonPrimaryInfant" pitchFamily="2" charset="0"/>
                        </a:rPr>
                        <a:t> and wait for what they want and direct attention as necessary. Through adult modelling and guidance, they will learn </a:t>
                      </a:r>
                      <a:r>
                        <a:rPr lang="en-US" sz="1000" b="1" dirty="0">
                          <a:latin typeface="SassoonPrimaryInfant" pitchFamily="2" charset="0"/>
                        </a:rPr>
                        <a:t>how to look after their bodies, including healthy eating</a:t>
                      </a:r>
                      <a:r>
                        <a:rPr lang="en-US" sz="1000" dirty="0">
                          <a:latin typeface="SassoonPrimaryInfant" pitchFamily="2" charset="0"/>
                        </a:rPr>
                        <a:t>, and manage personal needs independently. Through supported interaction with other children, they learn how to make good friendships, co-operate and resolve conflicts peaceably. These attributes will provide a secure platform from which </a:t>
                      </a:r>
                      <a:r>
                        <a:rPr lang="en-US" sz="1000" b="1" dirty="0">
                          <a:latin typeface="SassoonPrimaryInfant" pitchFamily="2" charset="0"/>
                        </a:rPr>
                        <a:t>children can achieve at school and in later life.</a:t>
                      </a:r>
                      <a:endParaRPr lang="en-GB" sz="1000" b="1" dirty="0">
                        <a:solidFill>
                          <a:schemeClr val="bg1">
                            <a:lumMod val="50000"/>
                          </a:schemeClr>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3">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matic SC" panose="00000500000000000000" pitchFamily="2" charset="-79"/>
                          <a:cs typeface="Amatic SC" panose="00000500000000000000" pitchFamily="2" charset="-79"/>
                        </a:rPr>
                        <a:t>Self -  Regulation</a:t>
                      </a:r>
                    </a:p>
                    <a:p>
                      <a:pPr algn="ctr"/>
                      <a:endParaRPr lang="en-GB" sz="1800" b="1" dirty="0">
                        <a:solidFill>
                          <a:srgbClr val="CC66FF"/>
                        </a:solidFill>
                        <a:latin typeface="Amatic SC" panose="00000500000000000000" pitchFamily="2" charset="-79"/>
                        <a:cs typeface="Amatic SC" panose="00000500000000000000" pitchFamily="2" charset="-79"/>
                      </a:endParaRPr>
                    </a:p>
                    <a:p>
                      <a:pPr algn="ctr"/>
                      <a:r>
                        <a:rPr lang="en-GB" sz="1800" b="1" dirty="0">
                          <a:solidFill>
                            <a:schemeClr val="accent4">
                              <a:lumMod val="20000"/>
                              <a:lumOff val="80000"/>
                            </a:schemeClr>
                          </a:solidFill>
                          <a:latin typeface="Amatic SC" panose="00000500000000000000" pitchFamily="2" charset="-79"/>
                          <a:cs typeface="Amatic SC" panose="00000500000000000000" pitchFamily="2" charset="-79"/>
                        </a:rPr>
                        <a:t>Nursery Personal, Social and emotional 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dirty="0">
                          <a:latin typeface="SassoonPrimaryInfant" pitchFamily="2" charset="0"/>
                        </a:rPr>
                        <a:t>Going to the toilet Washing their hands Putting their coats on and off</a:t>
                      </a:r>
                      <a:endParaRPr lang="en-GB" sz="10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00" dirty="0">
                          <a:latin typeface="SassoonPrimaryInfant" pitchFamily="2" charset="0"/>
                        </a:rPr>
                        <a:t>Going to the toilet Washing their hands Putting their coats on and off</a:t>
                      </a:r>
                    </a:p>
                    <a:p>
                      <a:pPr algn="ctr"/>
                      <a:r>
                        <a:rPr lang="en-GB" sz="1000" b="0" dirty="0">
                          <a:solidFill>
                            <a:schemeClr val="tx1"/>
                          </a:solidFill>
                          <a:latin typeface="SassoonPrimaryInfant" pitchFamily="2" charset="0"/>
                          <a:cs typeface="Amatic SC" panose="00000500000000000000" pitchFamily="2" charset="-79"/>
                        </a:rPr>
                        <a:t>Putting work in the home tray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000" dirty="0">
                          <a:latin typeface="SassoonPrimaryInfant" pitchFamily="2" charset="0"/>
                        </a:rPr>
                        <a:t>Going to the toilet </a:t>
                      </a:r>
                    </a:p>
                    <a:p>
                      <a:pPr algn="ctr"/>
                      <a:r>
                        <a:rPr lang="en-GB" sz="1000" dirty="0">
                          <a:latin typeface="SassoonPrimaryInfant" pitchFamily="2" charset="0"/>
                        </a:rPr>
                        <a:t>Washing their hands Putting their coats on and. Plimsolls for PE on and off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cs typeface="Amatic SC" panose="00000500000000000000" pitchFamily="2" charset="-79"/>
                        </a:rPr>
                        <a:t>Putting work in the home tray</a:t>
                      </a:r>
                    </a:p>
                    <a:p>
                      <a:pPr algn="ctr"/>
                      <a:endParaRPr lang="en-GB" sz="10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000" dirty="0">
                          <a:latin typeface="SassoonPrimaryInfant" pitchFamily="2" charset="0"/>
                        </a:rPr>
                        <a:t>Going to the toilet</a:t>
                      </a:r>
                    </a:p>
                    <a:p>
                      <a:pPr algn="ctr"/>
                      <a:r>
                        <a:rPr lang="en-GB" sz="1000" dirty="0">
                          <a:latin typeface="SassoonPrimaryInfant" pitchFamily="2" charset="0"/>
                        </a:rPr>
                        <a:t>Washing their hands Putting their coats on and off </a:t>
                      </a:r>
                    </a:p>
                    <a:p>
                      <a:pPr algn="ctr"/>
                      <a:r>
                        <a:rPr lang="en-GB" sz="1000" dirty="0">
                          <a:latin typeface="SassoonPrimaryInfant" pitchFamily="2" charset="0"/>
                        </a:rPr>
                        <a:t>Plimsolls for PE on and off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rPr>
                        <a:t>Using their pegs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cs typeface="Amatic SC" panose="00000500000000000000" pitchFamily="2" charset="-79"/>
                        </a:rPr>
                        <a:t>Putting work in the home tray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SassoonPrimaryInfant" pitchFamily="2" charset="0"/>
                      </a:endParaRPr>
                    </a:p>
                    <a:p>
                      <a:pPr algn="ctr"/>
                      <a:endParaRPr lang="en-GB" sz="1000" dirty="0">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000" b="0" dirty="0">
                          <a:solidFill>
                            <a:schemeClr val="tx1"/>
                          </a:solidFill>
                        </a:rPr>
                        <a:t>Looking after others</a:t>
                      </a:r>
                    </a:p>
                    <a:p>
                      <a:pPr algn="ctr"/>
                      <a:r>
                        <a:rPr lang="en-GB" sz="1000" dirty="0">
                          <a:latin typeface="SassoonPrimaryInfant" pitchFamily="2" charset="0"/>
                        </a:rPr>
                        <a:t>Going to the toilet</a:t>
                      </a:r>
                    </a:p>
                    <a:p>
                      <a:pPr algn="ctr"/>
                      <a:r>
                        <a:rPr lang="en-GB" sz="1000" dirty="0">
                          <a:latin typeface="SassoonPrimaryInfant" pitchFamily="2" charset="0"/>
                        </a:rPr>
                        <a:t>Washing their hands Putting their coats on and off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cs typeface="Amatic SC" panose="00000500000000000000" pitchFamily="2" charset="-79"/>
                        </a:rPr>
                        <a:t>Putting work in the home tray</a:t>
                      </a:r>
                    </a:p>
                    <a:p>
                      <a:pPr algn="ctr"/>
                      <a:endParaRPr lang="en-GB" sz="1000" dirty="0">
                        <a:latin typeface="SassoonPrimaryInfant" pitchFamily="2" charset="0"/>
                      </a:endParaRPr>
                    </a:p>
                    <a:p>
                      <a:pPr algn="ctr"/>
                      <a:r>
                        <a:rPr lang="en-GB" sz="1000" dirty="0">
                          <a:latin typeface="SassoonPrimaryInfant" pitchFamily="2" charset="0"/>
                        </a:rPr>
                        <a:t>Plimsolls for PE on and off</a:t>
                      </a:r>
                    </a:p>
                    <a:p>
                      <a:pPr algn="ctr"/>
                      <a:r>
                        <a:rPr lang="en-GB" sz="1000" dirty="0"/>
                        <a:t>Talking their jumper/cardigans on/off</a:t>
                      </a:r>
                    </a:p>
                    <a:p>
                      <a:pPr algn="ctr"/>
                      <a:r>
                        <a:rPr lang="en-GB" sz="1000" b="0" dirty="0">
                          <a:solidFill>
                            <a:schemeClr val="tx1"/>
                          </a:solidFill>
                          <a:latin typeface="SassoonPrimaryInfant" pitchFamily="2" charset="0"/>
                        </a:rPr>
                        <a:t>Using their pegs</a:t>
                      </a:r>
                      <a:endParaRPr lang="en-US" sz="10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GB" sz="1000" dirty="0">
                          <a:latin typeface="SassoonPrimaryInfant" pitchFamily="2" charset="0"/>
                        </a:rPr>
                        <a:t>Going to the toilet</a:t>
                      </a:r>
                    </a:p>
                    <a:p>
                      <a:pPr algn="ctr"/>
                      <a:r>
                        <a:rPr lang="en-GB" sz="1000" dirty="0">
                          <a:latin typeface="SassoonPrimaryInfant" pitchFamily="2" charset="0"/>
                        </a:rPr>
                        <a:t>Washing their hands Putting their hats</a:t>
                      </a:r>
                      <a:r>
                        <a:rPr lang="en-GB" sz="1000" baseline="0" dirty="0">
                          <a:latin typeface="SassoonPrimaryInfant" pitchFamily="2" charset="0"/>
                        </a:rPr>
                        <a:t> and </a:t>
                      </a:r>
                      <a:r>
                        <a:rPr lang="en-GB" sz="1000" baseline="0" dirty="0" err="1">
                          <a:latin typeface="SassoonPrimaryInfant" pitchFamily="2" charset="0"/>
                        </a:rPr>
                        <a:t>suncream</a:t>
                      </a:r>
                      <a:r>
                        <a:rPr lang="en-GB" sz="1000" dirty="0">
                          <a:latin typeface="SassoonPrimaryInfant" pitchFamily="2" charset="0"/>
                        </a:rPr>
                        <a:t> on and off </a:t>
                      </a:r>
                    </a:p>
                    <a:p>
                      <a:pPr algn="ctr"/>
                      <a:r>
                        <a:rPr lang="en-GB" sz="1000" dirty="0">
                          <a:latin typeface="SassoonPrimaryInfant" pitchFamily="2" charset="0"/>
                        </a:rPr>
                        <a:t>Plimsolls for PE on and off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cs typeface="Amatic SC" panose="00000500000000000000" pitchFamily="2" charset="-79"/>
                        </a:rPr>
                        <a:t>Putting work in the home tray</a:t>
                      </a:r>
                    </a:p>
                    <a:p>
                      <a:pPr algn="ctr"/>
                      <a:r>
                        <a:rPr lang="en-GB" sz="1000" dirty="0"/>
                        <a:t>jumper/cardigans on/off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rPr>
                        <a:t>Using their pegs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rPr>
                        <a:t>Names on work</a:t>
                      </a:r>
                      <a:endParaRPr lang="en-US" sz="10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807720">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l">
                        <a:buFont typeface="Wingdings" panose="05000000000000000000" pitchFamily="2" charset="2"/>
                        <a:buNone/>
                      </a:pPr>
                      <a:r>
                        <a:rPr lang="en-GB" sz="1000" dirty="0">
                          <a:latin typeface="SassoonPrimaryInfant" pitchFamily="2" charset="0"/>
                        </a:rPr>
                        <a:t>Separating from their adult</a:t>
                      </a:r>
                      <a:r>
                        <a:rPr lang="en-GB" sz="1000" baseline="0" dirty="0">
                          <a:latin typeface="SassoonPrimaryInfant" pitchFamily="2" charset="0"/>
                        </a:rPr>
                        <a:t> </a:t>
                      </a:r>
                      <a:r>
                        <a:rPr lang="en-GB" sz="1000" dirty="0">
                          <a:latin typeface="SassoonPrimaryInfant" pitchFamily="2" charset="0"/>
                        </a:rPr>
                        <a:t>managing their feelings </a:t>
                      </a:r>
                    </a:p>
                    <a:p>
                      <a:pPr marL="0" indent="0" algn="l">
                        <a:buFont typeface="Wingdings" panose="05000000000000000000" pitchFamily="2" charset="2"/>
                        <a:buNone/>
                      </a:pPr>
                      <a:r>
                        <a:rPr lang="en-GB" sz="1000" dirty="0">
                          <a:latin typeface="SassoonPrimaryInfant" pitchFamily="2" charset="0"/>
                        </a:rPr>
                        <a:t>Talking to an adult </a:t>
                      </a:r>
                      <a:endParaRPr lang="en-US" sz="1000" dirty="0">
                        <a:solidFill>
                          <a:schemeClr val="tx1"/>
                        </a:solidFill>
                        <a:latin typeface="SassoonPrimaryInfant" pitchFamily="2" charset="0"/>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SassoonPrimaryInfant" pitchFamily="2" charset="0"/>
                        </a:rPr>
                        <a:t>Separating from their adult managing their feelings SCERTS  corner Talking to an adult</a:t>
                      </a: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00" dirty="0">
                          <a:latin typeface="SassoonPrimaryInfant" pitchFamily="2" charset="0"/>
                        </a:rPr>
                        <a:t>SCERTS corner Talking to an adult Sharing resources Recognising how others feel</a:t>
                      </a: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dirty="0">
                          <a:latin typeface="SassoonPrimaryInfant" pitchFamily="2" charset="0"/>
                        </a:rPr>
                        <a:t>SCERTS corner Talking to an adult Recognising how others feel </a:t>
                      </a: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dirty="0">
                          <a:latin typeface="SassoonPrimaryInfant" pitchFamily="2" charset="0"/>
                        </a:rPr>
                        <a:t>SCERTS  corner Talking to an adult Recognising how others feel </a:t>
                      </a:r>
                      <a:endParaRPr lang="en-US"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00" dirty="0">
                          <a:latin typeface="SassoonPrimaryInfant" pitchFamily="2" charset="0"/>
                        </a:rPr>
                        <a:t>SCERTS  corner Talking to an adult Recognising how others feel </a:t>
                      </a: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807720">
                <a:tc vMerge="1">
                  <a:txBody>
                    <a:bodyPr/>
                    <a:lstStyle/>
                    <a:p>
                      <a:endParaRPr lang="en-GB"/>
                    </a:p>
                  </a:txBody>
                  <a:tcPr/>
                </a:tc>
                <a:tc gridSpan="6">
                  <a:txBody>
                    <a:bodyPr/>
                    <a:lstStyle/>
                    <a:p>
                      <a:r>
                        <a:rPr lang="en-GB" sz="1050" dirty="0">
                          <a:latin typeface="SassoonPrimaryInfant" pitchFamily="2" charset="0"/>
                        </a:rPr>
                        <a:t>• Select and use activities and resources, with help when needed. This helps them to achieve a goal they have chosen, or one which is suggested to them. • Develop their sense of responsibility and membership of a community. • Become more outgoing with unfamiliar people, in the safe context of their setting. • Show more confidence in new social situations. • Play with one or more other children, extending and elaborating play ideas. • Find solutions to conflicts and rivalries. For example, accepting that not everyone can be Spider-Man in the game, and suggesting other ideas. • Increasingly follow rules, understanding why they are important. • Remember rules without needing an adult to remind them. • Develop appropriate ways of being assertive. • Talk with others to solve conflicts. • Talk about their feelings using words like ‘happy’, ‘sad’, ‘angry’ or ‘worried’. • Understand gradually how others might be feeling. • Be increasingly independent in meeting their own care needs, e.g. brushing teeth, using the toilet, washing and drying their hands thoroughly. • Make healthy choices about food, drink, activity</a:t>
                      </a:r>
                      <a:r>
                        <a:rPr lang="en-GB" sz="1050" baseline="0" dirty="0">
                          <a:latin typeface="SassoonPrimaryInfant" pitchFamily="2" charset="0"/>
                        </a:rPr>
                        <a:t> </a:t>
                      </a:r>
                      <a:r>
                        <a:rPr lang="en-GB" sz="1050" dirty="0">
                          <a:latin typeface="SassoonPrimaryInfant" pitchFamily="2" charset="0"/>
                        </a:rPr>
                        <a:t>and tooth brushing.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414200501"/>
                  </a:ext>
                </a:extLst>
              </a:tr>
            </a:tbl>
          </a:graphicData>
        </a:graphic>
      </p:graphicFrame>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2285" y="76714"/>
            <a:ext cx="417124" cy="417124"/>
          </a:xfrm>
          <a:prstGeom prst="rect">
            <a:avLst/>
          </a:prstGeom>
        </p:spPr>
      </p:pic>
      <p:pic>
        <p:nvPicPr>
          <p:cNvPr id="8" name="Picture 7" descr="CLP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144081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45817622"/>
              </p:ext>
            </p:extLst>
          </p:nvPr>
        </p:nvGraphicFramePr>
        <p:xfrm>
          <a:off x="216150" y="469980"/>
          <a:ext cx="11717705" cy="6210081"/>
        </p:xfrm>
        <a:graphic>
          <a:graphicData uri="http://schemas.openxmlformats.org/drawingml/2006/table">
            <a:tbl>
              <a:tblPr firstRow="1" bandRow="1">
                <a:tableStyleId>{5C22544A-7EE6-4342-B048-85BDC9FD1C3A}</a:tableStyleId>
              </a:tblPr>
              <a:tblGrid>
                <a:gridCol w="1615045">
                  <a:extLst>
                    <a:ext uri="{9D8B030D-6E8A-4147-A177-3AD203B41FA5}">
                      <a16:colId xmlns:a16="http://schemas.microsoft.com/office/drawing/2014/main" val="385991600"/>
                    </a:ext>
                  </a:extLst>
                </a:gridCol>
                <a:gridCol w="1732870">
                  <a:extLst>
                    <a:ext uri="{9D8B030D-6E8A-4147-A177-3AD203B41FA5}">
                      <a16:colId xmlns:a16="http://schemas.microsoft.com/office/drawing/2014/main" val="2865123548"/>
                    </a:ext>
                  </a:extLst>
                </a:gridCol>
                <a:gridCol w="1673958">
                  <a:extLst>
                    <a:ext uri="{9D8B030D-6E8A-4147-A177-3AD203B41FA5}">
                      <a16:colId xmlns:a16="http://schemas.microsoft.com/office/drawing/2014/main" val="872926247"/>
                    </a:ext>
                  </a:extLst>
                </a:gridCol>
                <a:gridCol w="1673958">
                  <a:extLst>
                    <a:ext uri="{9D8B030D-6E8A-4147-A177-3AD203B41FA5}">
                      <a16:colId xmlns:a16="http://schemas.microsoft.com/office/drawing/2014/main" val="1315738151"/>
                    </a:ext>
                  </a:extLst>
                </a:gridCol>
                <a:gridCol w="1673958">
                  <a:extLst>
                    <a:ext uri="{9D8B030D-6E8A-4147-A177-3AD203B41FA5}">
                      <a16:colId xmlns:a16="http://schemas.microsoft.com/office/drawing/2014/main" val="2709165749"/>
                    </a:ext>
                  </a:extLst>
                </a:gridCol>
                <a:gridCol w="1673958">
                  <a:extLst>
                    <a:ext uri="{9D8B030D-6E8A-4147-A177-3AD203B41FA5}">
                      <a16:colId xmlns:a16="http://schemas.microsoft.com/office/drawing/2014/main" val="2335150482"/>
                    </a:ext>
                  </a:extLst>
                </a:gridCol>
                <a:gridCol w="1673958">
                  <a:extLst>
                    <a:ext uri="{9D8B030D-6E8A-4147-A177-3AD203B41FA5}">
                      <a16:colId xmlns:a16="http://schemas.microsoft.com/office/drawing/2014/main" val="4046203905"/>
                    </a:ext>
                  </a:extLst>
                </a:gridCol>
              </a:tblGrid>
              <a:tr h="447205">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5714">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83850">
                <a:tc>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gridSpan="6">
                  <a:txBody>
                    <a:bodyPr/>
                    <a:lstStyle/>
                    <a:p>
                      <a:pPr algn="l"/>
                      <a:r>
                        <a:rPr lang="en-US" sz="1000" dirty="0">
                          <a:latin typeface="SassoonPrimaryInfant" pitchFamily="2" charset="0"/>
                        </a:rPr>
                        <a:t>Physical activity is </a:t>
                      </a:r>
                      <a:r>
                        <a:rPr lang="en-US" sz="1000" b="1" dirty="0">
                          <a:latin typeface="SassoonPrimaryInfant" pitchFamily="2" charset="0"/>
                        </a:rPr>
                        <a:t>vital</a:t>
                      </a:r>
                      <a:r>
                        <a:rPr lang="en-US" sz="1000" dirty="0">
                          <a:latin typeface="SassoonPrimaryInfant" pitchFamily="2" charset="0"/>
                        </a:rPr>
                        <a:t> in children’s all-round development, enabling them to </a:t>
                      </a:r>
                      <a:r>
                        <a:rPr lang="en-US" sz="1000" b="1" dirty="0">
                          <a:latin typeface="SassoonPrimaryInfant" pitchFamily="2" charset="0"/>
                        </a:rPr>
                        <a:t>pursue happy, healthy and active lives</a:t>
                      </a:r>
                      <a:r>
                        <a:rPr lang="en-US" sz="1000" dirty="0">
                          <a:latin typeface="SassoonPrimaryInfant" pitchFamily="2" charset="0"/>
                        </a:rPr>
                        <a:t>. Gross and fine motor experiences develop incrementally throughout early childhood, starting with </a:t>
                      </a:r>
                      <a:r>
                        <a:rPr lang="en-US" sz="1000" b="1" dirty="0">
                          <a:latin typeface="SassoonPrimaryInfant" pitchFamily="2" charset="0"/>
                        </a:rPr>
                        <a:t>sensory explorations </a:t>
                      </a:r>
                      <a:r>
                        <a:rPr lang="en-US" sz="1000" dirty="0">
                          <a:latin typeface="SassoonPrimaryInfant" pitchFamily="2" charset="0"/>
                        </a:rPr>
                        <a:t>and the development of a </a:t>
                      </a:r>
                      <a:r>
                        <a:rPr lang="en-US" sz="1000" b="1" dirty="0">
                          <a:latin typeface="SassoonPrimaryInfant" pitchFamily="2" charset="0"/>
                        </a:rPr>
                        <a:t>child’s strength, co-ordination and positional awareness </a:t>
                      </a:r>
                      <a:r>
                        <a:rPr lang="en-US" sz="1000" dirty="0">
                          <a:latin typeface="SassoonPrimaryInfant" pitchFamily="2" charset="0"/>
                        </a:rPr>
                        <a:t>through tummy time, crawling and play movement with both objects and adults. By creating games and providing opportunities for play both indoors and outdoors, adults can support children to develop their </a:t>
                      </a:r>
                      <a:r>
                        <a:rPr lang="en-US" sz="1000" b="1" dirty="0">
                          <a:latin typeface="SassoonPrimaryInfant" pitchFamily="2" charset="0"/>
                        </a:rPr>
                        <a:t>core strength, stability, balance, spatial awareness</a:t>
                      </a:r>
                      <a:r>
                        <a:rPr lang="en-US" sz="1000" dirty="0">
                          <a:latin typeface="SassoonPrimaryInfant" pitchFamily="2" charset="0"/>
                        </a:rPr>
                        <a:t>, co-ordination and agility. Gross motor skills provide the foundation for developing healthy bodies and social and emotional well-being. </a:t>
                      </a:r>
                      <a:r>
                        <a:rPr lang="en-US" sz="1000" b="1" dirty="0">
                          <a:latin typeface="SassoonPrimaryInfant" pitchFamily="2" charset="0"/>
                        </a:rPr>
                        <a:t>Fine motor control and precision helps with hand-eye co-ordination</a:t>
                      </a:r>
                      <a:r>
                        <a:rPr lang="en-US" sz="1000" dirty="0">
                          <a:latin typeface="SassoonPrimaryInfant" pitchFamily="2" charset="0"/>
                        </a:rPr>
                        <a:t>, which is later linked to </a:t>
                      </a:r>
                      <a:r>
                        <a:rPr lang="en-US" sz="1000" b="1" dirty="0">
                          <a:latin typeface="SassoonPrimaryInfant" pitchFamily="2" charset="0"/>
                        </a:rPr>
                        <a:t>early literacy</a:t>
                      </a:r>
                      <a:r>
                        <a:rPr lang="en-US" sz="1000" dirty="0">
                          <a:latin typeface="SassoonPrimaryInfant" pitchFamily="2" charset="0"/>
                        </a:rPr>
                        <a:t>. Repeated and varied opportunities to explore and play with small world activities, puzzles, arts and crafts and the practice of using small tools, with feedback and support from adults, allow children to develop </a:t>
                      </a:r>
                      <a:r>
                        <a:rPr lang="en-US" sz="1000" b="1" dirty="0">
                          <a:latin typeface="SassoonPrimaryInfant" pitchFamily="2" charset="0"/>
                        </a:rPr>
                        <a:t>proficiency, control and confidence.</a:t>
                      </a:r>
                      <a:endParaRPr lang="en-US" sz="10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757619">
                <a:tc rowSpan="3">
                  <a:txBody>
                    <a:bodyPr/>
                    <a:lstStyle/>
                    <a:p>
                      <a:pPr algn="ctr"/>
                      <a:r>
                        <a:rPr lang="en-US" sz="1800" b="1" dirty="0">
                          <a:latin typeface="Amatic SC" panose="00000500000000000000" pitchFamily="2" charset="-79"/>
                          <a:cs typeface="Amatic SC" panose="00000500000000000000" pitchFamily="2" charset="-79"/>
                        </a:rPr>
                        <a:t>Fine motor </a:t>
                      </a:r>
                    </a:p>
                    <a:p>
                      <a:pPr algn="ctr"/>
                      <a:r>
                        <a:rPr lang="en-US" sz="800" dirty="0">
                          <a:latin typeface="SassoonPrimaryInfant" pitchFamily="2" charset="0"/>
                        </a:rPr>
                        <a:t>Continuously check the process of children’s handwriting (pencil grip and letter formation, including directionality). Provide extra help and guidance when needed.</a:t>
                      </a:r>
                      <a:endParaRPr lang="en-US" sz="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dirty="0">
                        <a:latin typeface="Amatic SC" panose="00000500000000000000" pitchFamily="2" charset="-79"/>
                        <a:cs typeface="Amatic SC" panose="00000500000000000000" pitchFamily="2" charset="-79"/>
                      </a:endParaRPr>
                    </a:p>
                    <a:p>
                      <a:pPr algn="ctr"/>
                      <a:endParaRPr lang="en-GB" sz="900" b="1" dirty="0">
                        <a:solidFill>
                          <a:srgbClr val="F1ADC0"/>
                        </a:solidFill>
                        <a:latin typeface="Amatic SC" panose="00000500000000000000" pitchFamily="2" charset="-79"/>
                        <a:cs typeface="Amatic SC" panose="00000500000000000000" pitchFamily="2" charset="-79"/>
                      </a:endParaRPr>
                    </a:p>
                    <a:p>
                      <a:pPr algn="ctr"/>
                      <a:r>
                        <a:rPr lang="en-GB" sz="2000" b="1" dirty="0">
                          <a:solidFill>
                            <a:srgbClr val="F1ADC0"/>
                          </a:solidFill>
                          <a:latin typeface="Amatic SC" panose="00000500000000000000" pitchFamily="2" charset="-79"/>
                          <a:cs typeface="Amatic SC" panose="00000500000000000000" pitchFamily="2" charset="-79"/>
                        </a:rPr>
                        <a:t>Nursery</a:t>
                      </a:r>
                    </a:p>
                    <a:p>
                      <a:pPr algn="ctr"/>
                      <a:r>
                        <a:rPr lang="en-GB" sz="2000" b="1" dirty="0">
                          <a:solidFill>
                            <a:srgbClr val="F1ADC0"/>
                          </a:solidFill>
                          <a:latin typeface="Amatic SC" panose="00000500000000000000" pitchFamily="2" charset="-79"/>
                          <a:cs typeface="Amatic SC" panose="00000500000000000000" pitchFamily="2" charset="-79"/>
                        </a:rPr>
                        <a:t>Physical Development</a:t>
                      </a:r>
                    </a:p>
                    <a:p>
                      <a:pPr algn="ctr"/>
                      <a:r>
                        <a:rPr lang="en-GB" sz="2000" b="1" dirty="0">
                          <a:solidFill>
                            <a:srgbClr val="F1ADC0"/>
                          </a:solidFill>
                          <a:latin typeface="Amatic SC" panose="00000500000000000000" pitchFamily="2" charset="-79"/>
                          <a:cs typeface="Amatic SC" panose="00000500000000000000" pitchFamily="2" charset="-79"/>
                        </a:rPr>
                        <a:t>Objectives</a:t>
                      </a:r>
                    </a:p>
                    <a:p>
                      <a:pPr algn="ct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Zip/buttons on coats Large threading, playdough Draw lines and circles using gross motor movements. Begin to use mark making tools</a:t>
                      </a:r>
                      <a:endParaRPr lang="en-US"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Zip/buttons on coats Fine lines for chalk firework pictures or making paper fireworks ,chalks /pastels, tissue paper Mark making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Zip/buttons on coats Mothers day cards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kern="1200" dirty="0">
                          <a:solidFill>
                            <a:schemeClr val="dk1"/>
                          </a:solidFill>
                          <a:effectLst/>
                          <a:latin typeface="SassoonPrimaryInfant" pitchFamily="2" charset="0"/>
                          <a:ea typeface="+mn-ea"/>
                          <a:cs typeface="+mn-cs"/>
                        </a:rPr>
                        <a:t>Squeezing paint</a:t>
                      </a:r>
                      <a:endParaRPr lang="en-US" sz="8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Easter cards, glue, scissors, colours.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assoonPrimaryInfant" pitchFamily="2" charset="0"/>
                        </a:rPr>
                        <a:t>Pouring milk </a:t>
                      </a:r>
                      <a:endParaRPr lang="en-US" sz="80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SassoonPrimaryInfant" pitchFamily="2" charset="0"/>
                          <a:ea typeface="+mn-ea"/>
                          <a:cs typeface="+mn-cs"/>
                        </a:rPr>
                        <a:t>Tweezer activities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SassoonPrimaryInfant" pitchFamily="2" charset="0"/>
                          <a:ea typeface="+mn-ea"/>
                          <a:cs typeface="+mn-cs"/>
                        </a:rPr>
                        <a:t>Scissor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SassoonPrimaryInfant" pitchFamily="2" charset="0"/>
                          <a:ea typeface="+mn-ea"/>
                          <a:cs typeface="+mn-cs"/>
                        </a:rPr>
                        <a:t>Pouring and tipping liquids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Fathers day cards</a:t>
                      </a:r>
                      <a:endParaRPr lang="en-US" sz="8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28198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NURSERY GAMES</a:t>
                      </a:r>
                    </a:p>
                    <a:p>
                      <a:pPr algn="ctr"/>
                      <a:r>
                        <a:rPr lang="en-GB" sz="800" dirty="0">
                          <a:latin typeface="SassoonPrimaryInfant" pitchFamily="2" charset="0"/>
                        </a:rPr>
                        <a:t>Introduction to PE unit 1</a:t>
                      </a:r>
                    </a:p>
                    <a:p>
                      <a:pPr algn="ctr"/>
                      <a:r>
                        <a:rPr lang="en-GB" sz="800" dirty="0">
                          <a:latin typeface="SassoonPrimaryInfant" pitchFamily="2" charset="0"/>
                        </a:rPr>
                        <a:t>Movement and balance on bikes, scooters, obstacle course and climbing frame Help individual children to develop good personal hygiene - hand washing and toileting.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BALL SKILLS- Unit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Movement and balance on bikes, scooters, obstacle course and climbing frame. Help individual children to develop good personal hygiene - hand washing and toileting. Movement in a range of ways using large muscle movements, gym and yoga lessons to start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GYMNASTIC</a:t>
                      </a:r>
                      <a:r>
                        <a:rPr lang="en-GB" sz="800" baseline="0" dirty="0">
                          <a:latin typeface="SassoonPrimaryInfant" pitchFamily="2" charset="0"/>
                        </a:rPr>
                        <a:t> SKILLS</a:t>
                      </a:r>
                    </a:p>
                    <a:p>
                      <a:pPr algn="ctr"/>
                      <a:r>
                        <a:rPr lang="en-GB" sz="800" baseline="0" dirty="0">
                          <a:latin typeface="SassoonPrimaryInfant" pitchFamily="2" charset="0"/>
                        </a:rPr>
                        <a:t>Unit 1</a:t>
                      </a:r>
                      <a:endParaRPr lang="en-GB" sz="800" dirty="0">
                        <a:latin typeface="SassoonPrimaryInfant" pitchFamily="2" charset="0"/>
                      </a:endParaRPr>
                    </a:p>
                    <a:p>
                      <a:pPr algn="ctr"/>
                      <a:r>
                        <a:rPr lang="en-GB" sz="800" dirty="0">
                          <a:latin typeface="SassoonPrimaryInfant" pitchFamily="2" charset="0"/>
                        </a:rPr>
                        <a:t>Circle games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dirty="0">
                          <a:latin typeface="SassoonPrimaryInfant" pitchFamily="2" charset="0"/>
                        </a:rPr>
                        <a:t>MULTISKILLS</a:t>
                      </a:r>
                    </a:p>
                    <a:p>
                      <a:pPr algn="ctr"/>
                      <a:r>
                        <a:rPr lang="en-GB" sz="800" dirty="0" err="1">
                          <a:latin typeface="SassoonPrimaryInfant" pitchFamily="2" charset="0"/>
                        </a:rPr>
                        <a:t>Fundemental</a:t>
                      </a:r>
                      <a:r>
                        <a:rPr lang="en-GB" sz="800" baseline="0" dirty="0">
                          <a:latin typeface="SassoonPrimaryInfant" pitchFamily="2" charset="0"/>
                        </a:rPr>
                        <a:t> Skills- Unit 1</a:t>
                      </a:r>
                      <a:endParaRPr lang="en-GB" sz="800" dirty="0">
                        <a:latin typeface="SassoonPrimaryInfant" pitchFamily="2" charset="0"/>
                      </a:endParaRPr>
                    </a:p>
                    <a:p>
                      <a:pPr algn="ctr"/>
                      <a:r>
                        <a:rPr lang="en-GB" sz="800" dirty="0">
                          <a:latin typeface="SassoonPrimaryInfant" pitchFamily="2" charset="0"/>
                        </a:rPr>
                        <a:t>Cooperation games i.e. parachute games. Climbing – outdoor equipment and obstacle courses.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dirty="0">
                          <a:latin typeface="SassoonPrimaryInfant" pitchFamily="2" charset="0"/>
                        </a:rPr>
                        <a:t>TEAM GAMES/ DANCE- Unit 1</a:t>
                      </a:r>
                    </a:p>
                    <a:p>
                      <a:pPr algn="ctr"/>
                      <a:r>
                        <a:rPr lang="en-GB" sz="800" dirty="0">
                          <a:latin typeface="SassoonPrimaryInfant" pitchFamily="2" charset="0"/>
                        </a:rPr>
                        <a:t>Balance- children moving with confidence dance related activities, remember sequences of movements Weekly yoga Circle games Sports day activities</a:t>
                      </a:r>
                      <a:endParaRPr lang="en-US"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800" dirty="0">
                          <a:latin typeface="SassoonPrimaryInfant" pitchFamily="2" charset="0"/>
                        </a:rPr>
                        <a:t>OUTDOOR </a:t>
                      </a:r>
                      <a:r>
                        <a:rPr lang="en-GB" sz="800">
                          <a:latin typeface="SassoonPrimaryInfant" pitchFamily="2" charset="0"/>
                        </a:rPr>
                        <a:t>PLAY/GAMES- Unit 1</a:t>
                      </a:r>
                      <a:endParaRPr lang="en-GB" sz="800" dirty="0">
                        <a:latin typeface="SassoonPrimaryInfant" pitchFamily="2" charset="0"/>
                      </a:endParaRPr>
                    </a:p>
                    <a:p>
                      <a:pPr algn="ctr"/>
                      <a:r>
                        <a:rPr lang="en-GB" sz="800" dirty="0">
                          <a:latin typeface="SassoonPrimaryInfant" pitchFamily="2" charset="0"/>
                        </a:rPr>
                        <a:t>Obstacle activities children moving over, under, through and around equipment. Ball skills- aiming, dribbling, pushing, throwing &amp; catching, patting, or kicking. Weekly yoga Sports day activities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197774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GB" sz="1050" dirty="0">
                          <a:latin typeface="SassoonPrimaryInfant" pitchFamily="2" charset="0"/>
                        </a:rPr>
                        <a:t>Continue to develop their movement, balancing, riding (scooters, trikes and bikes) and ball skills. • Go up steps and stairs, or climb up apparatus, using alternate feet. • Skip, hop, stand on one leg and hold a pose for a game like musical statues. • Use large-muscle movements to wave flags and streamers, paint and make marks. • Start taking part in some group activities which they make up for themselves, or in teams. • Increasingly be able to use and remember sequences and patterns of movements which are related to music and rhythm. • Match their developing physical skills to tasks and activities in the setting. For example, they decide whether to crawl, walk or run across a plank, depending on its length and width. • Choose the right resources to carry out their own plan. For example, choosing a spade to enlarge a small hole they dug with a trowel. • Collaborate with others to manage large items, such as moving a long plank safely, carrying large hollow blocks. • Use one-handed tools and equipment, for example, making snips in paper with scissors. • Use a comfortable grip with good control when holding pens and pencils. • Show a preference for a dominant hand. • Be increasingly independent as they get dressed and undressed, for example, putting coats on and doing up zips. </a:t>
                      </a: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1924050" y="6200201"/>
            <a:ext cx="13004247" cy="307777"/>
          </a:xfrm>
          <a:prstGeom prst="rect">
            <a:avLst/>
          </a:prstGeom>
          <a:noFill/>
        </p:spPr>
        <p:txBody>
          <a:bodyPr wrap="square">
            <a:spAutoFit/>
          </a:bodyPr>
          <a:lstStyle/>
          <a:p>
            <a:r>
              <a:rPr lang="en-US" sz="1400" b="1" i="1" dirty="0">
                <a:latin typeface="SassoonPrimaryInfant" panose="020B0604020202020204"/>
              </a:rPr>
              <a:t>All these ideas will be revisited each term. Children need time to practice and consolidate.   Repetition is a good thing.  </a:t>
            </a:r>
            <a:endParaRPr lang="en-GB" sz="1400" b="1" i="1" dirty="0">
              <a:latin typeface="SassoonPrimaryInfant" panose="020B0604020202020204"/>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11432957" y="155870"/>
            <a:ext cx="557093" cy="557093"/>
          </a:xfrm>
          <a:prstGeom prst="rect">
            <a:avLst/>
          </a:prstGeom>
        </p:spPr>
      </p:pic>
      <p:pic>
        <p:nvPicPr>
          <p:cNvPr id="8" name="Picture 7" descr="CLP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54096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0"/>
            <a:ext cx="10515600" cy="7196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96757634"/>
              </p:ext>
            </p:extLst>
          </p:nvPr>
        </p:nvGraphicFramePr>
        <p:xfrm>
          <a:off x="385894" y="719666"/>
          <a:ext cx="11459364" cy="5795607"/>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44116">
                <a:tc>
                  <a:txBody>
                    <a:bodyPr/>
                    <a:lstStyle/>
                    <a:p>
                      <a:pPr algn="ctr"/>
                      <a:endParaRPr lang="en-GB"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704486">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29340">
                <a:tc>
                  <a:txBody>
                    <a:bodyPr/>
                    <a:lstStyle/>
                    <a:p>
                      <a:pPr algn="ctr"/>
                      <a:r>
                        <a:rPr lang="en-US" sz="3600" b="1" dirty="0">
                          <a:latin typeface="Amatic SC" panose="00000500000000000000" pitchFamily="2" charset="-79"/>
                          <a:cs typeface="Amatic SC" panose="00000500000000000000" pitchFamily="2" charset="-79"/>
                        </a:rPr>
                        <a:t>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gridSpan="6">
                  <a:txBody>
                    <a:bodyPr/>
                    <a:lstStyle/>
                    <a:p>
                      <a:pPr algn="ctr"/>
                      <a:r>
                        <a:rPr lang="en-US" sz="1000" dirty="0">
                          <a:latin typeface="SassoonPrimaryInfant" pitchFamily="2" charset="0"/>
                        </a:rPr>
                        <a:t>It is crucial for children to develop </a:t>
                      </a:r>
                      <a:r>
                        <a:rPr lang="en-US" sz="1000" b="1" dirty="0">
                          <a:latin typeface="SassoonPrimaryInfant" pitchFamily="2" charset="0"/>
                        </a:rPr>
                        <a:t>a life-long love of reading</a:t>
                      </a:r>
                      <a:r>
                        <a:rPr lang="en-US" sz="1000" dirty="0">
                          <a:latin typeface="SassoonPrimaryInfant" pitchFamily="2" charset="0"/>
                        </a:rPr>
                        <a:t>. Reading consists of two dimensions: </a:t>
                      </a:r>
                      <a:r>
                        <a:rPr lang="en-US" sz="1000" b="1" dirty="0">
                          <a:latin typeface="SassoonPrimaryInfant" pitchFamily="2" charset="0"/>
                        </a:rPr>
                        <a:t>language comprehension and word reading</a:t>
                      </a:r>
                      <a:r>
                        <a:rPr lang="en-US" sz="1000" dirty="0">
                          <a:latin typeface="SassoonPrimaryInfant" pitchFamily="2" charset="0"/>
                        </a:rPr>
                        <a:t>. Language comprehension (necessary for both reading and writing) starts from birth. It only develops when adults talk with children about the world around them and the books (stories and non-fiction) they read with them, and </a:t>
                      </a:r>
                      <a:r>
                        <a:rPr lang="en-US" sz="1000" b="1" dirty="0">
                          <a:latin typeface="SassoonPrimaryInfant" pitchFamily="2" charset="0"/>
                        </a:rPr>
                        <a:t>enjoy rhymes, poems and songs together</a:t>
                      </a:r>
                      <a:r>
                        <a:rPr lang="en-US" sz="1000" dirty="0">
                          <a:latin typeface="SassoonPrimaryInfant" pitchFamily="2" charset="0"/>
                        </a:rPr>
                        <a:t>. Skilled word reading, taught later, involves both the speedy working out of the pronunciation of unfamiliar printed words (</a:t>
                      </a:r>
                      <a:r>
                        <a:rPr lang="en-US" sz="1000" b="1" dirty="0">
                          <a:latin typeface="SassoonPrimaryInfant" pitchFamily="2" charset="0"/>
                        </a:rPr>
                        <a:t>decoding)</a:t>
                      </a:r>
                      <a:r>
                        <a:rPr lang="en-US" sz="1000" dirty="0">
                          <a:latin typeface="SassoonPrimaryInfant" pitchFamily="2" charset="0"/>
                        </a:rPr>
                        <a:t> and the </a:t>
                      </a:r>
                      <a:r>
                        <a:rPr lang="en-US" sz="1000" b="1" dirty="0">
                          <a:latin typeface="SassoonPrimaryInfant" pitchFamily="2" charset="0"/>
                        </a:rPr>
                        <a:t>speedy recognition of familiar printed words. </a:t>
                      </a:r>
                      <a:r>
                        <a:rPr lang="en-US" sz="1000" dirty="0">
                          <a:latin typeface="SassoonPrimaryInfant" pitchFamily="2" charset="0"/>
                        </a:rPr>
                        <a:t>Writing involves</a:t>
                      </a:r>
                      <a:r>
                        <a:rPr lang="en-US" sz="1000" b="1" dirty="0">
                          <a:latin typeface="SassoonPrimaryInfant" pitchFamily="2" charset="0"/>
                        </a:rPr>
                        <a:t> transcription </a:t>
                      </a:r>
                      <a:r>
                        <a:rPr lang="en-US" sz="1000" dirty="0">
                          <a:latin typeface="SassoonPrimaryInfant" pitchFamily="2" charset="0"/>
                        </a:rPr>
                        <a:t>(spelling and handwriting) and composition (articulating ideas and structuring them in speech, before writing)</a:t>
                      </a:r>
                      <a:endParaRPr lang="en-US"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458072">
                <a:tc rowSpan="4">
                  <a:txBody>
                    <a:bodyPr/>
                    <a:lstStyle/>
                    <a:p>
                      <a:pPr algn="ctr"/>
                      <a:r>
                        <a:rPr lang="en-US" sz="2500" b="1" dirty="0">
                          <a:latin typeface="Amatic SC" panose="00000500000000000000" pitchFamily="2" charset="-79"/>
                          <a:cs typeface="Amatic SC" panose="00000500000000000000" pitchFamily="2" charset="-79"/>
                        </a:rPr>
                        <a:t>Comprehension</a:t>
                      </a:r>
                    </a:p>
                    <a:p>
                      <a:pPr algn="ctr"/>
                      <a:r>
                        <a:rPr lang="en-US" sz="1800" b="0" dirty="0">
                          <a:latin typeface="Amatic SC" panose="00000500000000000000" pitchFamily="2" charset="-79"/>
                          <a:cs typeface="Amatic SC" panose="00000500000000000000" pitchFamily="2" charset="-79"/>
                        </a:rPr>
                        <a:t>- Developing a passion for reading</a:t>
                      </a:r>
                    </a:p>
                    <a:p>
                      <a:pPr algn="ctr"/>
                      <a:r>
                        <a:rPr lang="en-US" sz="900" b="0" dirty="0">
                          <a:latin typeface="SassoonPrimaryInfant" pitchFamily="2" charset="0"/>
                          <a:cs typeface="Amatic SC" panose="00000500000000000000" pitchFamily="2" charset="-79"/>
                        </a:rPr>
                        <a:t>Children will visit the library weekly </a:t>
                      </a:r>
                      <a:endParaRPr lang="en-US" sz="2400" b="1" dirty="0">
                        <a:latin typeface="Amatic SC" panose="00000500000000000000" pitchFamily="2" charset="-79"/>
                        <a:cs typeface="Amatic SC" panose="00000500000000000000" pitchFamily="2" charset="-79"/>
                      </a:endParaRPr>
                    </a:p>
                    <a:p>
                      <a:pPr algn="ctr"/>
                      <a:r>
                        <a:rPr lang="en-US" sz="2000" b="1" dirty="0">
                          <a:latin typeface="Amatic SC" panose="00000500000000000000" pitchFamily="2" charset="-79"/>
                          <a:cs typeface="Amatic SC" panose="00000500000000000000" pitchFamily="2" charset="-79"/>
                        </a:rPr>
                        <a:t>word Reading </a:t>
                      </a:r>
                    </a:p>
                    <a:p>
                      <a:pPr algn="ctr"/>
                      <a:r>
                        <a:rPr lang="en-US" sz="2000" b="1" dirty="0">
                          <a:latin typeface="Amatic SC" panose="00000500000000000000" pitchFamily="2" charset="-79"/>
                          <a:cs typeface="Amatic SC" panose="00000500000000000000" pitchFamily="2" charset="-79"/>
                        </a:rPr>
                        <a:t>Writing</a:t>
                      </a:r>
                    </a:p>
                    <a:p>
                      <a:pPr algn="ctr"/>
                      <a:r>
                        <a:rPr lang="en-US" sz="1000" b="1" dirty="0">
                          <a:latin typeface="Amatic SC" panose="00000500000000000000" pitchFamily="2" charset="-79"/>
                          <a:cs typeface="Amatic SC" panose="00000500000000000000" pitchFamily="2" charset="-79"/>
                        </a:rPr>
                        <a:t>Texts as a stimulus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solidFill>
                            <a:schemeClr val="tx1"/>
                          </a:solidFill>
                          <a:latin typeface="SassoonPrimaryInfant" pitchFamily="2" charset="0"/>
                        </a:rPr>
                        <a:t>Joining in with rhymes and showing an interest in stories with repeated refrains.  Environment print. Having a favourite story/rhyme. </a:t>
                      </a:r>
                      <a:r>
                        <a:rPr lang="en-US" sz="800" dirty="0">
                          <a:latin typeface="SassoonPrimaryInfant" pitchFamily="2" charset="0"/>
                        </a:rPr>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latin typeface="SassoonPrimaryInfant" pitchFamily="2" charset="0"/>
                      </a:endParaRPr>
                    </a:p>
                    <a:p>
                      <a:pPr algn="ctr"/>
                      <a:r>
                        <a:rPr lang="en-US" sz="800" dirty="0">
                          <a:solidFill>
                            <a:schemeClr val="tx1"/>
                          </a:solidFill>
                          <a:latin typeface="SassoonPrimaryInfant" pitchFamily="2" charset="0"/>
                        </a:rPr>
                        <a:t>Sequencing familiar stories through the use of pictures to tell the story. Recognising initial sounds. Name writing activities. </a:t>
                      </a:r>
                      <a:r>
                        <a:rPr lang="en-US" sz="800" dirty="0">
                          <a:latin typeface="SassoonPrimaryInfant" pitchFamily="2" charset="0"/>
                        </a:rPr>
                        <a:t>Engage in extended conversations about stories, learning new vocabulary.</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1488117"/>
                  </a:ext>
                </a:extLst>
              </a:tr>
              <a:tr h="916370">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latin typeface="SassoonPrimaryInfant" pitchFamily="2" charset="0"/>
                        </a:rPr>
                        <a:t>Retell stories heard Use new vocab when answering who, what, why questions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latin typeface="SassoonPrimaryInfant" pitchFamily="2" charset="0"/>
                        </a:rPr>
                        <a:t> Discuss books ,front cover, pictures ,how to turn a page.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latin typeface="SassoonPrimaryInfant" pitchFamily="2" charset="0"/>
                        </a:rPr>
                        <a:t>Retell stories heard Use new vocab when answering who, what, why questions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latin typeface="SassoonPrimaryInfant" pitchFamily="2" charset="0"/>
                        </a:rPr>
                        <a:t> Discuss books ,front cover, pictures ,how to turn a page.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800" dirty="0">
                          <a:latin typeface="SassoonPrimaryInfant" pitchFamily="2" charset="0"/>
                        </a:rPr>
                        <a:t>Discuss books ,front cover, pictures, how to turn a page</a:t>
                      </a:r>
                    </a:p>
                    <a:p>
                      <a:pPr algn="ctr">
                        <a:lnSpc>
                          <a:spcPct val="107000"/>
                        </a:lnSpc>
                        <a:spcAft>
                          <a:spcPts val="800"/>
                        </a:spcAft>
                      </a:pPr>
                      <a:r>
                        <a:rPr lang="en-GB" sz="800" dirty="0">
                          <a:latin typeface="SassoonPrimaryInfant" pitchFamily="2" charset="0"/>
                        </a:rPr>
                        <a:t>Use new vocab when answering who, what , why question</a:t>
                      </a:r>
                      <a:endParaRPr lang="en-US"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GB" sz="800" dirty="0">
                          <a:latin typeface="SassoonPrimaryInfant" pitchFamily="2" charset="0"/>
                        </a:rPr>
                        <a:t>Discuss books ,front cover, pictures, how to turn a page</a:t>
                      </a:r>
                    </a:p>
                    <a:p>
                      <a:pPr algn="ctr">
                        <a:lnSpc>
                          <a:spcPct val="107000"/>
                        </a:lnSpc>
                        <a:spcAft>
                          <a:spcPts val="800"/>
                        </a:spcAft>
                      </a:pPr>
                      <a:r>
                        <a:rPr lang="en-GB" sz="800" dirty="0">
                          <a:latin typeface="SassoonPrimaryInfant" pitchFamily="2" charset="0"/>
                        </a:rPr>
                        <a:t>Use new vocab when answering who, what , why question</a:t>
                      </a:r>
                      <a:endParaRPr lang="en-US"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a:latin typeface="SassoonPrimaryInfant" pitchFamily="2" charset="0"/>
                        </a:rPr>
                        <a:t>Use new vocab when answering who, what , why questions or when retelling a story that has been read to them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GB" sz="800" dirty="0">
                          <a:latin typeface="SassoonPrimaryInfant" pitchFamily="2" charset="0"/>
                        </a:rPr>
                        <a:t>Use new vocab when answering who, what , why questions or when retelling a story that has been read to them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80368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Shared reading opportunities</a:t>
                      </a:r>
                      <a:r>
                        <a:rPr lang="en-GB" sz="800" baseline="0" dirty="0">
                          <a:latin typeface="SassoonPrimaryInfant" pitchFamily="2" charset="0"/>
                        </a:rPr>
                        <a:t>, </a:t>
                      </a:r>
                      <a:r>
                        <a:rPr lang="en-GB" sz="800" dirty="0">
                          <a:latin typeface="SassoonPrimaryInfant" pitchFamily="2" charset="0"/>
                        </a:rPr>
                        <a:t>Environmental sound games. Recognising their names </a:t>
                      </a:r>
                      <a:endParaRPr lang="en-GB" sz="800" kern="1200" dirty="0">
                        <a:solidFill>
                          <a:schemeClr val="tx1"/>
                        </a:solidFill>
                        <a:effectLst/>
                        <a:latin typeface="SassoonPrimaryInfant" pitchFamily="2" charset="0"/>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latin typeface="SassoonPrimaryInfant" pitchFamily="2" charset="0"/>
                        </a:rPr>
                        <a:t>Shared reading opportunities</a:t>
                      </a:r>
                    </a:p>
                    <a:p>
                      <a:pPr algn="ctr">
                        <a:lnSpc>
                          <a:spcPct val="107000"/>
                        </a:lnSpc>
                        <a:spcAft>
                          <a:spcPts val="0"/>
                        </a:spcAft>
                      </a:pPr>
                      <a:r>
                        <a:rPr lang="en-GB" sz="800" dirty="0">
                          <a:latin typeface="SassoonPrimaryInfant" pitchFamily="2" charset="0"/>
                        </a:rPr>
                        <a:t>Phase 1 phonics games Recognising their names and initial sound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GB" sz="800" dirty="0">
                          <a:latin typeface="SassoonPrimaryInfant" pitchFamily="2" charset="0"/>
                        </a:rPr>
                        <a:t>Phase 1 phonics games Recognising their names and initial sounds of new words Recognising simple key word vocab Recognising print and pictures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GB" sz="800" dirty="0">
                          <a:latin typeface="SassoonPrimaryInfant" pitchFamily="2" charset="0"/>
                        </a:rPr>
                        <a:t>Phase 1 phonics games Recognising role play words Trace name on laminates and try to write name independently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GB" sz="800" dirty="0">
                          <a:latin typeface="SassoonPrimaryInfant" pitchFamily="2" charset="0"/>
                        </a:rPr>
                        <a:t>Phase 1 phonics games Recognising role play words Trace name on laminates and try to write name independently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dirty="0">
                          <a:latin typeface="SassoonPrimaryInfant" pitchFamily="2" charset="0"/>
                        </a:rPr>
                        <a:t>Phase 1 phonics games Recognising role play words Trace name on laminates and try to write name independently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r h="590515">
                <a:tc vMerge="1">
                  <a:txBody>
                    <a:bodyPr/>
                    <a:lstStyle/>
                    <a:p>
                      <a:endParaRPr lang="en-GB"/>
                    </a:p>
                  </a:txBody>
                  <a:tcPr/>
                </a:tc>
                <a:tc>
                  <a:txBody>
                    <a:bodyPr/>
                    <a:lstStyle/>
                    <a:p>
                      <a:r>
                        <a:rPr lang="en-GB" sz="1000" dirty="0">
                          <a:latin typeface="SassoonPrimaryInfant" pitchFamily="2" charset="0"/>
                        </a:rPr>
                        <a:t>Giving meaning to marks made Being to develop tripod pencil grip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SassoonPrimaryInfant" pitchFamily="2" charset="0"/>
                        </a:rPr>
                        <a:t>Giving meaning to marks made Being to develop tripod pencil grip Being to draw recognisable pictures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GB" sz="1000" dirty="0">
                          <a:latin typeface="SassoonPrimaryInfant" pitchFamily="2" charset="0"/>
                        </a:rPr>
                        <a:t>Write their name using their initial sound Trace their name on laminates. </a:t>
                      </a:r>
                      <a:endParaRPr lang="en-GB" sz="10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000" dirty="0">
                          <a:latin typeface="SassoonPrimaryInfant" pitchFamily="2" charset="0"/>
                        </a:rPr>
                        <a:t>Write their name Write minibeast names Bug, spider, bee </a:t>
                      </a:r>
                      <a:r>
                        <a:rPr lang="en-GB" sz="1000" dirty="0" err="1">
                          <a:latin typeface="SassoonPrimaryInfant" pitchFamily="2" charset="0"/>
                        </a:rPr>
                        <a:t>etc</a:t>
                      </a:r>
                      <a:r>
                        <a:rPr lang="en-GB" sz="1000" dirty="0">
                          <a:latin typeface="SassoonPrimaryInfant" pitchFamily="2"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SassoonPrimaryInfant" pitchFamily="2" charset="0"/>
                        </a:rPr>
                        <a:t>Write their name using their initial sound Mark making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1000" dirty="0">
                          <a:latin typeface="SassoonPrimaryInfant" pitchFamily="2" charset="0"/>
                        </a:rPr>
                        <a:t>Write their name Write a postcard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3487301"/>
                  </a:ext>
                </a:extLst>
              </a:tr>
              <a:tr h="660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C66FF"/>
                          </a:solidFill>
                          <a:latin typeface="Amatic SC" panose="00000500000000000000" pitchFamily="2" charset="-79"/>
                          <a:cs typeface="Amatic SC" panose="00000500000000000000" pitchFamily="2" charset="-79"/>
                        </a:rPr>
                        <a:t>Nursery Literacy</a:t>
                      </a:r>
                    </a:p>
                    <a:p>
                      <a:pPr algn="ctr"/>
                      <a:r>
                        <a:rPr lang="en-US" sz="2000" b="1" dirty="0">
                          <a:solidFill>
                            <a:srgbClr val="CC66FF"/>
                          </a:solidFill>
                          <a:latin typeface="Amatic SC" panose="00000500000000000000" pitchFamily="2" charset="-79"/>
                          <a:cs typeface="Amatic SC" panose="00000500000000000000" pitchFamily="2" charset="-79"/>
                        </a:rPr>
                        <a:t>Objectives/skills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GB" sz="1000" dirty="0">
                          <a:latin typeface="SassoonPrimaryInfant" pitchFamily="2" charset="0"/>
                        </a:rPr>
                        <a:t>Understand the five key concepts about print: - print has meaning - print can have different purposes - we read English text from left to right and from top to bottom - the names of the different parts of a book - page sequencing • Develop their phonological awareness, so that they can: - spot and suggest rhymes - count or clap syllables in a word - recognise words with the same initial sound, such as money and mother • Engage in extended conversations about stories, learning new vocabulary. • Use some of their print and letter knowledge in their early writing. For example: writing a pretend shopping list that starts at the top of the page; writing ‘m’ for mummy. • Write some or all of their names.• Write some letters accurately.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421461741"/>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4552" y="147540"/>
            <a:ext cx="501298" cy="501298"/>
          </a:xfrm>
          <a:prstGeom prst="rect">
            <a:avLst/>
          </a:prstGeom>
        </p:spPr>
      </p:pic>
      <p:pic>
        <p:nvPicPr>
          <p:cNvPr id="9" name="Picture 8" descr="CLP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413768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868564354"/>
              </p:ext>
            </p:extLst>
          </p:nvPr>
        </p:nvGraphicFramePr>
        <p:xfrm>
          <a:off x="231033" y="575513"/>
          <a:ext cx="11459364" cy="58216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35736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90362">
                <a:tc>
                  <a:txBody>
                    <a:bodyPr/>
                    <a:lstStyle/>
                    <a:p>
                      <a:pPr algn="ctr"/>
                      <a:r>
                        <a:rPr lang="en-US" sz="3200" b="1" dirty="0">
                          <a:solidFill>
                            <a:schemeClr val="tx1"/>
                          </a:solidFill>
                          <a:latin typeface="Amatic SC" panose="00000500000000000000" pitchFamily="2" charset="-79"/>
                          <a:cs typeface="Amatic SC" panose="00000500000000000000" pitchFamily="2" charset="-79"/>
                        </a:rPr>
                        <a:t>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gridSpan="7">
                  <a:txBody>
                    <a:bodyPr/>
                    <a:lstStyle/>
                    <a:p>
                      <a:pPr algn="ctr"/>
                      <a:r>
                        <a:rPr lang="en-US" sz="900" dirty="0">
                          <a:solidFill>
                            <a:schemeClr val="tx1"/>
                          </a:solidFill>
                          <a:latin typeface="SassoonPrimaryInfant" panose="020B0604020202020204"/>
                        </a:rPr>
                        <a:t>Developing a </a:t>
                      </a:r>
                      <a:r>
                        <a:rPr lang="en-US" sz="900" b="1" dirty="0">
                          <a:solidFill>
                            <a:schemeClr val="tx1"/>
                          </a:solidFill>
                          <a:latin typeface="SassoonPrimaryInfant" panose="020B0604020202020204"/>
                        </a:rPr>
                        <a:t>strong grounding in number </a:t>
                      </a:r>
                      <a:r>
                        <a:rPr lang="en-US" sz="900" dirty="0">
                          <a:solidFill>
                            <a:schemeClr val="tx1"/>
                          </a:solidFill>
                          <a:latin typeface="SassoonPrimaryInfant" panose="020B0604020202020204"/>
                        </a:rPr>
                        <a:t>is essential so that all children develop the necessary </a:t>
                      </a:r>
                      <a:r>
                        <a:rPr lang="en-US" sz="900" b="1" dirty="0">
                          <a:solidFill>
                            <a:schemeClr val="tx1"/>
                          </a:solidFill>
                          <a:latin typeface="SassoonPrimaryInfant" panose="020B0604020202020204"/>
                        </a:rPr>
                        <a:t>building blocks </a:t>
                      </a:r>
                      <a:r>
                        <a:rPr lang="en-US" sz="900" dirty="0">
                          <a:solidFill>
                            <a:schemeClr val="tx1"/>
                          </a:solidFill>
                          <a:latin typeface="SassoonPrimaryInfant" panose="020B0604020202020204"/>
                        </a:rPr>
                        <a:t>to excel mathematically. Children should be able to </a:t>
                      </a:r>
                      <a:r>
                        <a:rPr lang="en-US" sz="900" b="1" dirty="0">
                          <a:solidFill>
                            <a:schemeClr val="tx1"/>
                          </a:solidFill>
                          <a:latin typeface="SassoonPrimaryInfant" panose="020B0604020202020204"/>
                        </a:rPr>
                        <a:t>count confidently</a:t>
                      </a:r>
                      <a:r>
                        <a:rPr lang="en-US" sz="900" dirty="0">
                          <a:solidFill>
                            <a:schemeClr val="tx1"/>
                          </a:solidFill>
                          <a:latin typeface="SassoonPrimaryInfant" panose="020B0604020202020204"/>
                        </a:rPr>
                        <a:t>, develop a deep understanding of the </a:t>
                      </a:r>
                      <a:r>
                        <a:rPr lang="en-US" sz="900" b="1" dirty="0">
                          <a:solidFill>
                            <a:schemeClr val="tx1"/>
                          </a:solidFill>
                          <a:latin typeface="SassoonPrimaryInfant" panose="020B0604020202020204"/>
                        </a:rPr>
                        <a:t>numbers to 10</a:t>
                      </a:r>
                      <a:r>
                        <a:rPr lang="en-US" sz="900" dirty="0">
                          <a:solidFill>
                            <a:schemeClr val="tx1"/>
                          </a:solidFill>
                          <a:latin typeface="SassoonPrimaryInfant" panose="020B0604020202020204"/>
                        </a:rPr>
                        <a:t>, the </a:t>
                      </a:r>
                      <a:r>
                        <a:rPr lang="en-US" sz="900" b="1" dirty="0">
                          <a:solidFill>
                            <a:schemeClr val="tx1"/>
                          </a:solidFill>
                          <a:latin typeface="SassoonPrimaryInfant" panose="020B0604020202020204"/>
                        </a:rPr>
                        <a:t>relationships between </a:t>
                      </a:r>
                      <a:r>
                        <a:rPr lang="en-US" sz="900" dirty="0">
                          <a:solidFill>
                            <a:schemeClr val="tx1"/>
                          </a:solidFill>
                          <a:latin typeface="SassoonPrimaryInfant" panose="020B0604020202020204"/>
                        </a:rPr>
                        <a:t>them and the patterns within those numbers. By providing frequent and varied opportunities to build and apply this understanding - such as using </a:t>
                      </a:r>
                      <a:r>
                        <a:rPr lang="en-US" sz="900" b="1" dirty="0">
                          <a:solidFill>
                            <a:schemeClr val="tx1"/>
                          </a:solidFill>
                          <a:latin typeface="SassoonPrimaryInfant" panose="020B0604020202020204"/>
                        </a:rPr>
                        <a:t>manipulatives,</a:t>
                      </a:r>
                      <a:r>
                        <a:rPr lang="en-US" sz="900" dirty="0">
                          <a:solidFill>
                            <a:schemeClr val="tx1"/>
                          </a:solidFill>
                          <a:latin typeface="SassoonPrimaryInfant" panose="020B0604020202020204"/>
                        </a:rPr>
                        <a:t> including small pebbles and tens frames for organising counting - children will develop a secure base of knowledge and vocabulary from which </a:t>
                      </a:r>
                      <a:r>
                        <a:rPr lang="en-US" sz="900" b="1" dirty="0">
                          <a:solidFill>
                            <a:schemeClr val="tx1"/>
                          </a:solidFill>
                          <a:latin typeface="SassoonPrimaryInfant" panose="020B0604020202020204"/>
                        </a:rPr>
                        <a:t>mastery of mathematics </a:t>
                      </a:r>
                      <a:r>
                        <a:rPr lang="en-US" sz="900" dirty="0">
                          <a:solidFill>
                            <a:schemeClr val="tx1"/>
                          </a:solidFill>
                          <a:latin typeface="SassoonPrimaryInfant" panose="020B0604020202020204"/>
                        </a:rPr>
                        <a:t>is built. In addition, it is important that the curriculum includes </a:t>
                      </a:r>
                      <a:r>
                        <a:rPr lang="en-US" sz="900" b="1" dirty="0">
                          <a:solidFill>
                            <a:schemeClr val="tx1"/>
                          </a:solidFill>
                          <a:latin typeface="SassoonPrimaryInfant" panose="020B0604020202020204"/>
                        </a:rPr>
                        <a:t>rich opportunities for children to develop their spatial reasoning </a:t>
                      </a:r>
                      <a:r>
                        <a:rPr lang="en-US" sz="900" dirty="0">
                          <a:solidFill>
                            <a:schemeClr val="tx1"/>
                          </a:solidFill>
                          <a:latin typeface="SassoonPrimaryInfant" panose="020B0604020202020204"/>
                        </a:rPr>
                        <a:t>skills across all areas of mathematics including shape, space and measures. It is important that children </a:t>
                      </a:r>
                      <a:r>
                        <a:rPr lang="en-US" sz="900" b="1" dirty="0">
                          <a:solidFill>
                            <a:schemeClr val="tx1"/>
                          </a:solidFill>
                          <a:latin typeface="SassoonPrimaryInfant" panose="020B0604020202020204"/>
                        </a:rPr>
                        <a:t>develop positive attitudes and interests in mathematics</a:t>
                      </a:r>
                      <a:r>
                        <a:rPr lang="en-US" sz="900" dirty="0">
                          <a:solidFill>
                            <a:schemeClr val="tx1"/>
                          </a:solidFill>
                          <a:latin typeface="SassoonPrimaryInfant" panose="020B0604020202020204"/>
                        </a:rPr>
                        <a:t>, look for </a:t>
                      </a:r>
                      <a:r>
                        <a:rPr lang="en-US" sz="900" b="1" dirty="0">
                          <a:solidFill>
                            <a:schemeClr val="tx1"/>
                          </a:solidFill>
                          <a:latin typeface="SassoonPrimaryInfant" panose="020B0604020202020204"/>
                        </a:rPr>
                        <a:t>patterns and relationships</a:t>
                      </a:r>
                      <a:r>
                        <a:rPr lang="en-US" sz="900" dirty="0">
                          <a:solidFill>
                            <a:schemeClr val="tx1"/>
                          </a:solidFill>
                          <a:latin typeface="SassoonPrimaryInfant" panose="020B0604020202020204"/>
                        </a:rPr>
                        <a:t>, spot </a:t>
                      </a:r>
                      <a:r>
                        <a:rPr lang="en-US" sz="900" b="1" dirty="0">
                          <a:solidFill>
                            <a:schemeClr val="tx1"/>
                          </a:solidFill>
                          <a:latin typeface="SassoonPrimaryInfant" panose="020B0604020202020204"/>
                        </a:rPr>
                        <a:t>connections, ‘have a go’</a:t>
                      </a:r>
                      <a:r>
                        <a:rPr lang="en-US" sz="900" dirty="0">
                          <a:solidFill>
                            <a:schemeClr val="tx1"/>
                          </a:solidFill>
                          <a:latin typeface="SassoonPrimaryInfant" panose="020B0604020202020204"/>
                        </a:rPr>
                        <a:t>, </a:t>
                      </a:r>
                      <a:r>
                        <a:rPr lang="en-US" sz="900" b="1" dirty="0">
                          <a:solidFill>
                            <a:schemeClr val="tx1"/>
                          </a:solidFill>
                          <a:latin typeface="SassoonPrimaryInfant" panose="020B0604020202020204"/>
                        </a:rPr>
                        <a:t>talk to adults </a:t>
                      </a:r>
                      <a:r>
                        <a:rPr lang="en-US" sz="900" dirty="0">
                          <a:solidFill>
                            <a:schemeClr val="tx1"/>
                          </a:solidFill>
                          <a:latin typeface="SassoonPrimaryInfant" panose="020B0604020202020204"/>
                        </a:rPr>
                        <a:t>and peers about what they notice and not be afraid to make mistakes.</a:t>
                      </a:r>
                      <a:endParaRPr lang="en-US" sz="900" dirty="0">
                        <a:solidFill>
                          <a:schemeClr val="tx1"/>
                        </a:solidFill>
                        <a:latin typeface="SassoonPrimaryInfant" panose="020B0604020202020204"/>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Number rhymes</a:t>
                      </a:r>
                    </a:p>
                    <a:p>
                      <a:pPr algn="ctr"/>
                      <a:r>
                        <a:rPr lang="en-GB" sz="800" b="0" dirty="0">
                          <a:solidFill>
                            <a:schemeClr val="tx1"/>
                          </a:solidFill>
                          <a:latin typeface="SassoonPrimaryInfant" pitchFamily="2" charset="0"/>
                          <a:cs typeface="Amatic SC" panose="00000500000000000000" pitchFamily="2" charset="-79"/>
                        </a:rPr>
                        <a:t>Counting orally to 5, recognising numbers to 5</a:t>
                      </a:r>
                    </a:p>
                    <a:p>
                      <a:pPr algn="ctr"/>
                      <a:r>
                        <a:rPr lang="en-GB" sz="800" b="0" dirty="0">
                          <a:solidFill>
                            <a:schemeClr val="tx1"/>
                          </a:solidFill>
                          <a:latin typeface="SassoonPrimaryInfant" pitchFamily="2" charset="0"/>
                          <a:cs typeface="Amatic SC" panose="00000500000000000000" pitchFamily="2" charset="-79"/>
                        </a:rPr>
                        <a:t>Colours and sorting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Counting numbers to 5 </a:t>
                      </a:r>
                      <a:r>
                        <a:rPr lang="en-GB" sz="800" b="0" dirty="0" err="1">
                          <a:solidFill>
                            <a:schemeClr val="tx1"/>
                          </a:solidFill>
                          <a:latin typeface="SassoonPrimaryInfant" pitchFamily="2" charset="0"/>
                          <a:cs typeface="Amatic SC" panose="00000500000000000000" pitchFamily="2" charset="-79"/>
                        </a:rPr>
                        <a:t>subitizing</a:t>
                      </a:r>
                      <a:endParaRPr lang="en-GB" sz="800" b="0" dirty="0">
                        <a:solidFill>
                          <a:schemeClr val="tx1"/>
                        </a:solidFill>
                        <a:latin typeface="SassoonPrimaryInfant" pitchFamily="2" charset="0"/>
                        <a:cs typeface="Amatic SC" panose="00000500000000000000" pitchFamily="2" charset="-79"/>
                      </a:endParaRPr>
                    </a:p>
                    <a:p>
                      <a:pPr algn="ctr"/>
                      <a:r>
                        <a:rPr lang="en-GB" sz="800" b="0" dirty="0">
                          <a:solidFill>
                            <a:schemeClr val="tx1"/>
                          </a:solidFill>
                          <a:latin typeface="SassoonPrimaryInfant" pitchFamily="2" charset="0"/>
                          <a:cs typeface="Amatic SC" panose="00000500000000000000" pitchFamily="2" charset="-79"/>
                        </a:rPr>
                        <a:t>Measuring ingredients and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Number</a:t>
                      </a:r>
                      <a:r>
                        <a:rPr lang="en-GB" sz="800" b="0" baseline="0" dirty="0">
                          <a:solidFill>
                            <a:schemeClr val="tx1"/>
                          </a:solidFill>
                          <a:latin typeface="SassoonPrimaryInfant" pitchFamily="2" charset="0"/>
                          <a:cs typeface="Amatic SC" panose="00000500000000000000" pitchFamily="2" charset="-79"/>
                        </a:rPr>
                        <a:t> recognition to 5</a:t>
                      </a:r>
                    </a:p>
                    <a:p>
                      <a:pPr algn="ctr"/>
                      <a:r>
                        <a:rPr lang="en-GB" sz="800" dirty="0">
                          <a:latin typeface="SassoonPrimaryInfant" pitchFamily="2" charset="0"/>
                        </a:rPr>
                        <a:t>Show finger numbers to 5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SassoonPrimaryInfant" pitchFamily="2" charset="0"/>
                          <a:cs typeface="Amatic SC" panose="00000500000000000000" pitchFamily="2" charset="-79"/>
                        </a:rPr>
                        <a:t>Number</a:t>
                      </a:r>
                      <a:r>
                        <a:rPr lang="en-GB" sz="800" b="0" baseline="0" dirty="0">
                          <a:solidFill>
                            <a:schemeClr val="tx1"/>
                          </a:solidFill>
                          <a:latin typeface="SassoonPrimaryInfant" pitchFamily="2" charset="0"/>
                          <a:cs typeface="Amatic SC" panose="00000500000000000000" pitchFamily="2" charset="-79"/>
                        </a:rPr>
                        <a:t> recognition</a:t>
                      </a:r>
                      <a:endParaRPr lang="en-GB" sz="800" b="0" dirty="0">
                        <a:solidFill>
                          <a:schemeClr val="tx1"/>
                        </a:solidFill>
                        <a:latin typeface="SassoonPrimaryInfant" pitchFamily="2" charset="0"/>
                        <a:cs typeface="Amatic SC" panose="00000500000000000000" pitchFamily="2" charset="-79"/>
                      </a:endParaRPr>
                    </a:p>
                    <a:p>
                      <a:pPr algn="ctr"/>
                      <a:r>
                        <a:rPr lang="en-GB" sz="800" dirty="0">
                          <a:latin typeface="SassoonPrimaryInfant" pitchFamily="2" charset="0"/>
                        </a:rPr>
                        <a:t>Show finger numbers to 5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800" b="0" dirty="0">
                          <a:solidFill>
                            <a:schemeClr val="tx1"/>
                          </a:solidFill>
                          <a:latin typeface="SassoonPrimaryInfant" pitchFamily="2" charset="0"/>
                        </a:rPr>
                        <a:t>Counting numbers to 10</a:t>
                      </a:r>
                    </a:p>
                    <a:p>
                      <a:pPr algn="ctr"/>
                      <a:r>
                        <a:rPr lang="en-GB" sz="800" dirty="0">
                          <a:latin typeface="SassoonPrimaryInfant" pitchFamily="2" charset="0"/>
                        </a:rPr>
                        <a:t>symbols for numbers to 5 </a:t>
                      </a:r>
                      <a:endParaRPr lang="en-GB" sz="8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0" dirty="0">
                          <a:solidFill>
                            <a:schemeClr val="tx1"/>
                          </a:solidFill>
                          <a:latin typeface="SassoonPrimaryInfant" pitchFamily="2" charset="0"/>
                          <a:cs typeface="Amatic SC" panose="00000500000000000000" pitchFamily="2" charset="-79"/>
                        </a:rPr>
                        <a:t>Number problems</a:t>
                      </a:r>
                    </a:p>
                    <a:p>
                      <a:pPr algn="ctr"/>
                      <a:r>
                        <a:rPr lang="en-GB" sz="800" dirty="0">
                          <a:latin typeface="SassoonPrimaryInfant" pitchFamily="2" charset="0"/>
                        </a:rPr>
                        <a:t>Recognise and recite numerals to 10 and beyond</a:t>
                      </a:r>
                      <a:endParaRPr lang="en-US"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81483">
                <a:tc>
                  <a:txBody>
                    <a:bodyPr/>
                    <a:lstStyle/>
                    <a:p>
                      <a:pPr algn="ctr"/>
                      <a:endParaRPr lang="en-US" sz="1600" b="1" i="1" kern="1200" dirty="0">
                        <a:solidFill>
                          <a:schemeClr val="bg1">
                            <a:lumMod val="50000"/>
                          </a:schemeClr>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matic SC" panose="00000500000000000000" pitchFamily="2" charset="-79"/>
                          <a:cs typeface="Amatic SC" panose="00000500000000000000" pitchFamily="2" charset="-79"/>
                        </a:rPr>
                        <a:t>Numerical</a:t>
                      </a:r>
                      <a:r>
                        <a:rPr lang="en-US" sz="1600" b="1" baseline="0" dirty="0">
                          <a:latin typeface="Amatic SC" panose="00000500000000000000" pitchFamily="2" charset="-79"/>
                          <a:cs typeface="Amatic SC" panose="00000500000000000000" pitchFamily="2" charset="-79"/>
                        </a:rPr>
                        <a:t> pattern</a:t>
                      </a:r>
                      <a:endParaRPr lang="en-US" sz="16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Number rhymes</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Number rhymes Recognising numbers 1-5 in order Count objects up to 5 saying one number for each item Match objects 1-3 More and less/fewer</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Number rhymes Write their own symbols for numbers to 5 Count objects up to 5 Match objects up to 5 using numbered cards</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dirty="0">
                          <a:latin typeface="SassoonPrimaryInfant" pitchFamily="2" charset="0"/>
                        </a:rPr>
                        <a:t>Recite numbers up to 10 understanding cardinal principle Compare groups and recognise when amounts are the same Share items/objects to see who has more and who has less.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800" dirty="0">
                          <a:latin typeface="SassoonPrimaryInfant" pitchFamily="2" charset="0"/>
                        </a:rPr>
                        <a:t>Write their own symbols for numbers to 5 or higher </a:t>
                      </a:r>
                      <a:endParaRPr lang="en-GB" sz="8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ctr"/>
                      <a:r>
                        <a:rPr lang="en-GB" sz="800" dirty="0">
                          <a:latin typeface="SassoonPrimaryInfant" pitchFamily="2" charset="0"/>
                        </a:rPr>
                        <a:t>Write numbers in numerical order to 10 One more than to 5</a:t>
                      </a:r>
                      <a:endParaRPr lang="en-US"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802763136"/>
                  </a:ext>
                </a:extLst>
              </a:tr>
              <a:tr h="781483">
                <a:tc>
                  <a:txBody>
                    <a:bodyPr/>
                    <a:lstStyle/>
                    <a:p>
                      <a:pPr algn="ctr"/>
                      <a:endParaRPr lang="en-US" sz="1600" b="1" i="1" kern="1200" dirty="0">
                        <a:solidFill>
                          <a:schemeClr val="bg1">
                            <a:lumMod val="50000"/>
                          </a:schemeClr>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matic SC" panose="00000500000000000000" pitchFamily="2" charset="-79"/>
                          <a:cs typeface="Amatic SC" panose="00000500000000000000" pitchFamily="2" charset="-79"/>
                        </a:rPr>
                        <a:t>Shape, space and measures</a:t>
                      </a: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Shape of face for self portraits Flat Round square/circle </a:t>
                      </a:r>
                    </a:p>
                    <a:p>
                      <a:pPr algn="ctr"/>
                      <a:r>
                        <a:rPr lang="en-GB" sz="800" dirty="0">
                          <a:latin typeface="SassoonPrimaryInfant" pitchFamily="2" charset="0"/>
                        </a:rPr>
                        <a:t>Height of children - use language of tall/short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2D shape recognition square/circle/triangle Big, small-objects Starting to understand positional words On, off, under, behind heavy/ light-objects Full/empty -sand/water</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Patterns in the environment</a:t>
                      </a:r>
                    </a:p>
                    <a:p>
                      <a:pPr algn="ctr"/>
                      <a:r>
                        <a:rPr lang="en-GB" sz="800" dirty="0">
                          <a:latin typeface="SassoonPrimaryInfant" pitchFamily="2" charset="0"/>
                        </a:rPr>
                        <a:t>Look at different patterns, stripes, spotty, zigzag Full and empty (porridge) House building with bricks/shape 2D shapes-language square/circle/triangle /rectangle Bigger/ longer, smaller objects to compare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Patterns in the environment</a:t>
                      </a:r>
                    </a:p>
                    <a:p>
                      <a:pPr algn="ctr"/>
                      <a:r>
                        <a:rPr lang="en-GB" sz="800" dirty="0">
                          <a:latin typeface="SassoonPrimaryInfant" pitchFamily="2" charset="0"/>
                        </a:rPr>
                        <a:t>Recognising simple ABAB patterns-Coloured stripes/paper Patterns on bees yellow/black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800" dirty="0">
                          <a:latin typeface="SassoonPrimaryInfant" pitchFamily="2" charset="0"/>
                        </a:rPr>
                        <a:t>Positional language understand and use -where is teddy(under, on, behind, in front)</a:t>
                      </a:r>
                      <a:endParaRPr lang="en-GB" sz="8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ctr"/>
                      <a:r>
                        <a:rPr lang="en-US" sz="800" b="0" dirty="0">
                          <a:solidFill>
                            <a:schemeClr val="tx1"/>
                          </a:solidFill>
                          <a:latin typeface="SassoonPrimaryInfant" pitchFamily="2" charset="0"/>
                          <a:cs typeface="Amatic SC" panose="00000500000000000000" pitchFamily="2" charset="-79"/>
                        </a:rPr>
                        <a:t>Recognising 3 D shapes</a:t>
                      </a:r>
                    </a:p>
                    <a:p>
                      <a:pPr algn="ctr"/>
                      <a:r>
                        <a:rPr lang="en-GB" sz="800" dirty="0">
                          <a:latin typeface="SassoonPrimaryInfant" pitchFamily="2" charset="0"/>
                        </a:rPr>
                        <a:t>Recall a sequence of events using words such as first/next Using some mathematical language to talk about 2D and 3D shapes </a:t>
                      </a:r>
                      <a:endParaRPr lang="en-US"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3726439"/>
                  </a:ext>
                </a:extLst>
              </a:tr>
              <a:tr h="7814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1ADC0"/>
                          </a:solidFill>
                          <a:latin typeface="Amatic SC" panose="00000500000000000000" pitchFamily="2" charset="-79"/>
                          <a:cs typeface="Amatic SC" panose="00000500000000000000" pitchFamily="2" charset="-79"/>
                        </a:rPr>
                        <a:t>Nursery Maths objectives/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7">
                  <a:txBody>
                    <a:bodyPr/>
                    <a:lstStyle/>
                    <a:p>
                      <a:pPr algn="ctr"/>
                      <a:r>
                        <a:rPr lang="en-GB" sz="1000" dirty="0"/>
                        <a:t>•</a:t>
                      </a:r>
                      <a:r>
                        <a:rPr lang="en-GB" sz="900" dirty="0">
                          <a:latin typeface="SassoonPrimaryInfant" pitchFamily="2" charset="0"/>
                        </a:rPr>
                        <a:t>Develop fast recognition of up to 3 objects, without having to count them individually (‘</a:t>
                      </a:r>
                      <a:r>
                        <a:rPr lang="en-GB" sz="900" dirty="0" err="1">
                          <a:latin typeface="SassoonPrimaryInfant" pitchFamily="2" charset="0"/>
                        </a:rPr>
                        <a:t>subitising</a:t>
                      </a:r>
                      <a:r>
                        <a:rPr lang="en-GB" sz="900" dirty="0">
                          <a:latin typeface="SassoonPrimaryInfant" pitchFamily="2" charset="0"/>
                        </a:rPr>
                        <a:t>’). • Recite numbers past 5. • Say one number for each Nursery Long-Term Plan Objectives item in order: 1,2,3,4,5. • Knowing that the last number reached when counting a small set of objects tells you how many there are in total (‘cardinal principle’). • Show ‘finger numbers’ up to 5. • Link numerals and amounts: for example, showing the right number of objects to match the numeral, up to 5. • Experiment with their own symbols and marks as well as numerals. • Solve real world mathematical problems with numbers up to 5. • Compare quantities using language: ‘more than’, ‘fewer than’. • Talk about and explore 2D and 3D shapes (for example, circles, rectangles, triangles and cuboids) using informal and mathematical language: ‘sides’, ‘corners’; ‘straight’, ‘flat’, ‘round’. • Understand position through words alone – for example, “The bag is under the table,” – with no pointing. • Describe a familiar route. • Discuss routes and locations, using words like ‘in front of’ and ‘behind’. • Make comparisons between objects relating to size, length, weight and capacity. • Select shapes appropriately: flat surfaces for building, a triangular prism for a roof etc. • Combine shapes to make new ones – an arch, a bigger triangle etc. • Talk about and identify the patterns around them. For example: stripes on clothes, designs on rugs and wallpaper. Use informal language like ‘pointy’, ‘spotty’, ‘blobs’ etc. • Extend and create ABAB patterns – stick, leaf, stick, leaf. • Notice and correct an error in a repeating pattern. • Begin to describe a sequence of events, real or fictional, using words such as ‘first’, ‘then...’ </a:t>
                      </a:r>
                      <a:endParaRPr lang="en-GB" sz="9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hMerge="1">
                  <a:txBody>
                    <a:bodyPr/>
                    <a:lstStyle/>
                    <a:p>
                      <a:pPr algn="ct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483776333"/>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0" y="76714"/>
            <a:ext cx="618138" cy="618138"/>
          </a:xfrm>
          <a:prstGeom prst="rect">
            <a:avLst/>
          </a:prstGeom>
        </p:spPr>
      </p:pic>
      <p:pic>
        <p:nvPicPr>
          <p:cNvPr id="9" name="Picture 8" descr="CLP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3500215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6753</TotalTime>
  <Words>7335</Words>
  <Application>Microsoft Office PowerPoint</Application>
  <PresentationFormat>Widescreen</PresentationFormat>
  <Paragraphs>672</Paragraphs>
  <Slides>11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Amatic SC</vt:lpstr>
      <vt:lpstr>Calibri Light</vt:lpstr>
      <vt:lpstr>Calibri</vt:lpstr>
      <vt:lpstr>SassoonPrimaryInfant</vt:lpstr>
      <vt:lpstr>Wingdings</vt:lpstr>
      <vt:lpstr>Arial</vt:lpstr>
      <vt:lpstr>Courier New</vt:lpstr>
      <vt:lpstr>Adler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arowlands2.312</cp:lastModifiedBy>
  <cp:revision>169</cp:revision>
  <dcterms:created xsi:type="dcterms:W3CDTF">2021-06-03T07:59:39Z</dcterms:created>
  <dcterms:modified xsi:type="dcterms:W3CDTF">2025-09-23T10:07:06Z</dcterms:modified>
</cp:coreProperties>
</file>