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C27DB6C-1102-487D-95C0-4EF245F6EBC1}" type="datetimeFigureOut">
              <a:rPr lang="en-GB" smtClean="0"/>
              <a:t>09/02/2023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0B7FA2-9B89-4AEA-B312-7C613D379BF9}" type="slidenum">
              <a:rPr lang="en-GB" smtClean="0"/>
              <a:t>‹#›</a:t>
            </a:fld>
            <a:endParaRPr lang="en-GB"/>
          </a:p>
        </p:txBody>
      </p:sp>
    </p:spTree>
    <p:extLst>
      <p:ext uri="{BB962C8B-B14F-4D97-AF65-F5344CB8AC3E}">
        <p14:creationId xmlns:p14="http://schemas.microsoft.com/office/powerpoint/2010/main" val="61884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C27DB6C-1102-487D-95C0-4EF245F6EBC1}" type="datetimeFigureOut">
              <a:rPr lang="en-GB" smtClean="0"/>
              <a:t>09/02/2023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0B7FA2-9B89-4AEA-B312-7C613D379BF9}" type="slidenum">
              <a:rPr lang="en-GB" smtClean="0"/>
              <a:t>‹#›</a:t>
            </a:fld>
            <a:endParaRPr lang="en-GB"/>
          </a:p>
        </p:txBody>
      </p:sp>
    </p:spTree>
    <p:extLst>
      <p:ext uri="{BB962C8B-B14F-4D97-AF65-F5344CB8AC3E}">
        <p14:creationId xmlns:p14="http://schemas.microsoft.com/office/powerpoint/2010/main" val="1715921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C27DB6C-1102-487D-95C0-4EF245F6EBC1}" type="datetimeFigureOut">
              <a:rPr lang="en-GB" smtClean="0"/>
              <a:t>09/02/2023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0B7FA2-9B89-4AEA-B312-7C613D379BF9}" type="slidenum">
              <a:rPr lang="en-GB" smtClean="0"/>
              <a:t>‹#›</a:t>
            </a:fld>
            <a:endParaRPr lang="en-GB"/>
          </a:p>
        </p:txBody>
      </p:sp>
    </p:spTree>
    <p:extLst>
      <p:ext uri="{BB962C8B-B14F-4D97-AF65-F5344CB8AC3E}">
        <p14:creationId xmlns:p14="http://schemas.microsoft.com/office/powerpoint/2010/main" val="2543748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C27DB6C-1102-487D-95C0-4EF245F6EBC1}" type="datetimeFigureOut">
              <a:rPr lang="en-GB" smtClean="0"/>
              <a:t>09/02/2023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0B7FA2-9B89-4AEA-B312-7C613D379BF9}" type="slidenum">
              <a:rPr lang="en-GB" smtClean="0"/>
              <a:t>‹#›</a:t>
            </a:fld>
            <a:endParaRPr lang="en-GB"/>
          </a:p>
        </p:txBody>
      </p:sp>
    </p:spTree>
    <p:extLst>
      <p:ext uri="{BB962C8B-B14F-4D97-AF65-F5344CB8AC3E}">
        <p14:creationId xmlns:p14="http://schemas.microsoft.com/office/powerpoint/2010/main" val="1803721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27DB6C-1102-487D-95C0-4EF245F6EBC1}" type="datetimeFigureOut">
              <a:rPr lang="en-GB" smtClean="0"/>
              <a:t>09/02/2023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0B7FA2-9B89-4AEA-B312-7C613D379BF9}" type="slidenum">
              <a:rPr lang="en-GB" smtClean="0"/>
              <a:t>‹#›</a:t>
            </a:fld>
            <a:endParaRPr lang="en-GB"/>
          </a:p>
        </p:txBody>
      </p:sp>
    </p:spTree>
    <p:extLst>
      <p:ext uri="{BB962C8B-B14F-4D97-AF65-F5344CB8AC3E}">
        <p14:creationId xmlns:p14="http://schemas.microsoft.com/office/powerpoint/2010/main" val="1597507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C27DB6C-1102-487D-95C0-4EF245F6EBC1}" type="datetimeFigureOut">
              <a:rPr lang="en-GB" smtClean="0"/>
              <a:t>09/02/2023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0B7FA2-9B89-4AEA-B312-7C613D379BF9}" type="slidenum">
              <a:rPr lang="en-GB" smtClean="0"/>
              <a:t>‹#›</a:t>
            </a:fld>
            <a:endParaRPr lang="en-GB"/>
          </a:p>
        </p:txBody>
      </p:sp>
    </p:spTree>
    <p:extLst>
      <p:ext uri="{BB962C8B-B14F-4D97-AF65-F5344CB8AC3E}">
        <p14:creationId xmlns:p14="http://schemas.microsoft.com/office/powerpoint/2010/main" val="2030199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C27DB6C-1102-487D-95C0-4EF245F6EBC1}" type="datetimeFigureOut">
              <a:rPr lang="en-GB" smtClean="0"/>
              <a:t>09/02/2023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C0B7FA2-9B89-4AEA-B312-7C613D379BF9}" type="slidenum">
              <a:rPr lang="en-GB" smtClean="0"/>
              <a:t>‹#›</a:t>
            </a:fld>
            <a:endParaRPr lang="en-GB"/>
          </a:p>
        </p:txBody>
      </p:sp>
    </p:spTree>
    <p:extLst>
      <p:ext uri="{BB962C8B-B14F-4D97-AF65-F5344CB8AC3E}">
        <p14:creationId xmlns:p14="http://schemas.microsoft.com/office/powerpoint/2010/main" val="2258614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C27DB6C-1102-487D-95C0-4EF245F6EBC1}" type="datetimeFigureOut">
              <a:rPr lang="en-GB" smtClean="0"/>
              <a:t>09/02/2023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C0B7FA2-9B89-4AEA-B312-7C613D379BF9}" type="slidenum">
              <a:rPr lang="en-GB" smtClean="0"/>
              <a:t>‹#›</a:t>
            </a:fld>
            <a:endParaRPr lang="en-GB"/>
          </a:p>
        </p:txBody>
      </p:sp>
    </p:spTree>
    <p:extLst>
      <p:ext uri="{BB962C8B-B14F-4D97-AF65-F5344CB8AC3E}">
        <p14:creationId xmlns:p14="http://schemas.microsoft.com/office/powerpoint/2010/main" val="2492828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27DB6C-1102-487D-95C0-4EF245F6EBC1}" type="datetimeFigureOut">
              <a:rPr lang="en-GB" smtClean="0"/>
              <a:t>09/02/2023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C0B7FA2-9B89-4AEA-B312-7C613D379BF9}" type="slidenum">
              <a:rPr lang="en-GB" smtClean="0"/>
              <a:t>‹#›</a:t>
            </a:fld>
            <a:endParaRPr lang="en-GB"/>
          </a:p>
        </p:txBody>
      </p:sp>
    </p:spTree>
    <p:extLst>
      <p:ext uri="{BB962C8B-B14F-4D97-AF65-F5344CB8AC3E}">
        <p14:creationId xmlns:p14="http://schemas.microsoft.com/office/powerpoint/2010/main" val="3131077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27DB6C-1102-487D-95C0-4EF245F6EBC1}" type="datetimeFigureOut">
              <a:rPr lang="en-GB" smtClean="0"/>
              <a:t>09/02/2023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0B7FA2-9B89-4AEA-B312-7C613D379BF9}" type="slidenum">
              <a:rPr lang="en-GB" smtClean="0"/>
              <a:t>‹#›</a:t>
            </a:fld>
            <a:endParaRPr lang="en-GB"/>
          </a:p>
        </p:txBody>
      </p:sp>
    </p:spTree>
    <p:extLst>
      <p:ext uri="{BB962C8B-B14F-4D97-AF65-F5344CB8AC3E}">
        <p14:creationId xmlns:p14="http://schemas.microsoft.com/office/powerpoint/2010/main" val="1479840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27DB6C-1102-487D-95C0-4EF245F6EBC1}" type="datetimeFigureOut">
              <a:rPr lang="en-GB" smtClean="0"/>
              <a:t>09/02/2023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0B7FA2-9B89-4AEA-B312-7C613D379BF9}" type="slidenum">
              <a:rPr lang="en-GB" smtClean="0"/>
              <a:t>‹#›</a:t>
            </a:fld>
            <a:endParaRPr lang="en-GB"/>
          </a:p>
        </p:txBody>
      </p:sp>
    </p:spTree>
    <p:extLst>
      <p:ext uri="{BB962C8B-B14F-4D97-AF65-F5344CB8AC3E}">
        <p14:creationId xmlns:p14="http://schemas.microsoft.com/office/powerpoint/2010/main" val="1975920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27DB6C-1102-487D-95C0-4EF245F6EBC1}" type="datetimeFigureOut">
              <a:rPr lang="en-GB" smtClean="0"/>
              <a:t>09/02/2023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B7FA2-9B89-4AEA-B312-7C613D379BF9}" type="slidenum">
              <a:rPr lang="en-GB" smtClean="0"/>
              <a:t>‹#›</a:t>
            </a:fld>
            <a:endParaRPr lang="en-GB"/>
          </a:p>
        </p:txBody>
      </p:sp>
    </p:spTree>
    <p:extLst>
      <p:ext uri="{BB962C8B-B14F-4D97-AF65-F5344CB8AC3E}">
        <p14:creationId xmlns:p14="http://schemas.microsoft.com/office/powerpoint/2010/main" val="382398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C7AB4-B96F-4516-8FB6-CB7CE1D51DC9}"/>
              </a:ext>
            </a:extLst>
          </p:cNvPr>
          <p:cNvSpPr>
            <a:spLocks noGrp="1"/>
          </p:cNvSpPr>
          <p:nvPr>
            <p:ph type="ctrTitle"/>
          </p:nvPr>
        </p:nvSpPr>
        <p:spPr/>
        <p:txBody>
          <a:bodyPr>
            <a:normAutofit fontScale="90000"/>
          </a:bodyPr>
          <a:lstStyle/>
          <a:p>
            <a:r>
              <a:rPr lang="en-GB" b="1" u="sng" dirty="0"/>
              <a:t>PGL </a:t>
            </a:r>
            <a:r>
              <a:rPr lang="en-GB" b="1" u="sng" dirty="0" smtClean="0"/>
              <a:t>2023</a:t>
            </a:r>
            <a:r>
              <a:rPr lang="en-GB" dirty="0" smtClean="0">
                <a:latin typeface="Twinkl Cursive Unlooped" panose="02000000000000000000" pitchFamily="2" charset="0"/>
              </a:rPr>
              <a:t/>
            </a:r>
            <a:br>
              <a:rPr lang="en-GB" dirty="0" smtClean="0">
                <a:latin typeface="Twinkl Cursive Unlooped" panose="02000000000000000000" pitchFamily="2" charset="0"/>
              </a:rPr>
            </a:br>
            <a:r>
              <a:rPr lang="en-GB" dirty="0">
                <a:latin typeface="Twinkl Cursive Unlooped" panose="02000000000000000000" pitchFamily="2" charset="0"/>
              </a:rPr>
              <a:t/>
            </a:r>
            <a:br>
              <a:rPr lang="en-GB" dirty="0">
                <a:latin typeface="Twinkl Cursive Unlooped" panose="02000000000000000000" pitchFamily="2" charset="0"/>
              </a:rPr>
            </a:br>
            <a:endParaRPr lang="en-GB" dirty="0">
              <a:latin typeface="Twinkl Cursive Unlooped" panose="02000000000000000000" pitchFamily="2" charset="0"/>
            </a:endParaRPr>
          </a:p>
        </p:txBody>
      </p:sp>
      <p:sp>
        <p:nvSpPr>
          <p:cNvPr id="3" name="Subtitle 2">
            <a:extLst>
              <a:ext uri="{FF2B5EF4-FFF2-40B4-BE49-F238E27FC236}">
                <a16:creationId xmlns:a16="http://schemas.microsoft.com/office/drawing/2014/main" id="{358E1598-436E-462C-8640-AB6B327E5E70}"/>
              </a:ext>
            </a:extLst>
          </p:cNvPr>
          <p:cNvSpPr>
            <a:spLocks noGrp="1"/>
          </p:cNvSpPr>
          <p:nvPr>
            <p:ph type="subTitle" idx="1"/>
          </p:nvPr>
        </p:nvSpPr>
        <p:spPr/>
        <p:txBody>
          <a:bodyPr/>
          <a:lstStyle/>
          <a:p>
            <a:r>
              <a:rPr lang="en-GB" dirty="0"/>
              <a:t>Monday </a:t>
            </a:r>
            <a:r>
              <a:rPr lang="en-GB" dirty="0" smtClean="0"/>
              <a:t>20</a:t>
            </a:r>
            <a:r>
              <a:rPr lang="en-GB" baseline="30000" dirty="0" smtClean="0"/>
              <a:t>th</a:t>
            </a:r>
            <a:r>
              <a:rPr lang="en-GB" dirty="0" smtClean="0"/>
              <a:t> March </a:t>
            </a:r>
            <a:r>
              <a:rPr lang="en-GB" dirty="0"/>
              <a:t>– Friday </a:t>
            </a:r>
            <a:r>
              <a:rPr lang="en-GB" dirty="0" smtClean="0"/>
              <a:t>24</a:t>
            </a:r>
            <a:r>
              <a:rPr lang="en-GB" baseline="30000" dirty="0" smtClean="0"/>
              <a:t>th</a:t>
            </a:r>
            <a:r>
              <a:rPr lang="en-GB" dirty="0" smtClean="0"/>
              <a:t> </a:t>
            </a:r>
            <a:r>
              <a:rPr lang="en-GB" dirty="0"/>
              <a:t>March</a:t>
            </a:r>
          </a:p>
        </p:txBody>
      </p:sp>
    </p:spTree>
    <p:extLst>
      <p:ext uri="{BB962C8B-B14F-4D97-AF65-F5344CB8AC3E}">
        <p14:creationId xmlns:p14="http://schemas.microsoft.com/office/powerpoint/2010/main" val="2437425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ADA-0418-4132-B2E2-34FDDAA78A0F}"/>
              </a:ext>
            </a:extLst>
          </p:cNvPr>
          <p:cNvSpPr>
            <a:spLocks noGrp="1"/>
          </p:cNvSpPr>
          <p:nvPr>
            <p:ph type="title"/>
          </p:nvPr>
        </p:nvSpPr>
        <p:spPr>
          <a:xfrm>
            <a:off x="906086" y="124055"/>
            <a:ext cx="9757757" cy="1325563"/>
          </a:xfrm>
        </p:spPr>
        <p:txBody>
          <a:bodyPr/>
          <a:lstStyle/>
          <a:p>
            <a:r>
              <a:rPr lang="en-GB" b="1" u="sng" dirty="0" smtClean="0"/>
              <a:t>Lunch</a:t>
            </a:r>
            <a:endParaRPr lang="en-GB" b="1" u="sng" dirty="0"/>
          </a:p>
        </p:txBody>
      </p:sp>
      <p:sp>
        <p:nvSpPr>
          <p:cNvPr id="3" name="Content Placeholder 2">
            <a:extLst>
              <a:ext uri="{FF2B5EF4-FFF2-40B4-BE49-F238E27FC236}">
                <a16:creationId xmlns:a16="http://schemas.microsoft.com/office/drawing/2014/main" id="{60F4A14C-6105-42F2-85A2-F88F73C97CE9}"/>
              </a:ext>
            </a:extLst>
          </p:cNvPr>
          <p:cNvSpPr>
            <a:spLocks noGrp="1"/>
          </p:cNvSpPr>
          <p:nvPr>
            <p:ph idx="1"/>
          </p:nvPr>
        </p:nvSpPr>
        <p:spPr/>
        <p:txBody>
          <a:bodyPr>
            <a:normAutofit/>
          </a:bodyPr>
          <a:lstStyle/>
          <a:p>
            <a:r>
              <a:rPr lang="en-GB" dirty="0">
                <a:latin typeface="+mj-lt"/>
              </a:rPr>
              <a:t>On Monday </a:t>
            </a:r>
            <a:r>
              <a:rPr lang="en-GB" dirty="0" smtClean="0">
                <a:latin typeface="+mj-lt"/>
              </a:rPr>
              <a:t>20</a:t>
            </a:r>
            <a:r>
              <a:rPr lang="en-GB" baseline="30000" dirty="0" smtClean="0">
                <a:latin typeface="+mj-lt"/>
              </a:rPr>
              <a:t>th</a:t>
            </a:r>
            <a:r>
              <a:rPr lang="en-GB" dirty="0" smtClean="0">
                <a:latin typeface="+mj-lt"/>
              </a:rPr>
              <a:t> March</a:t>
            </a:r>
            <a:r>
              <a:rPr lang="en-GB" dirty="0">
                <a:latin typeface="+mj-lt"/>
              </a:rPr>
              <a:t>, the children will need to bring a packed lunch </a:t>
            </a:r>
            <a:r>
              <a:rPr lang="en-GB" dirty="0" smtClean="0">
                <a:latin typeface="+mj-lt"/>
              </a:rPr>
              <a:t>to school with them </a:t>
            </a:r>
          </a:p>
          <a:p>
            <a:pPr marL="0" indent="0" algn="ctr">
              <a:buNone/>
            </a:pPr>
            <a:r>
              <a:rPr lang="en-GB" dirty="0" smtClean="0">
                <a:latin typeface="+mj-lt"/>
              </a:rPr>
              <a:t>(</a:t>
            </a:r>
            <a:r>
              <a:rPr lang="en-GB" b="1" dirty="0" smtClean="0">
                <a:latin typeface="+mj-lt"/>
              </a:rPr>
              <a:t>if your child is eligible for Free School Meals and requires a lunch on the day please contact the School Office by Wednesday 15</a:t>
            </a:r>
            <a:r>
              <a:rPr lang="en-GB" b="1" baseline="30000" dirty="0" smtClean="0">
                <a:latin typeface="+mj-lt"/>
              </a:rPr>
              <a:t>th</a:t>
            </a:r>
            <a:r>
              <a:rPr lang="en-GB" b="1" dirty="0" smtClean="0">
                <a:latin typeface="+mj-lt"/>
              </a:rPr>
              <a:t> March)</a:t>
            </a:r>
            <a:endParaRPr lang="en-GB" b="1" dirty="0" smtClean="0">
              <a:latin typeface="+mj-lt"/>
            </a:endParaRPr>
          </a:p>
          <a:p>
            <a:r>
              <a:rPr lang="en-GB" dirty="0" smtClean="0">
                <a:latin typeface="+mj-lt"/>
              </a:rPr>
              <a:t>This </a:t>
            </a:r>
            <a:r>
              <a:rPr lang="en-GB" dirty="0">
                <a:latin typeface="+mj-lt"/>
              </a:rPr>
              <a:t>needs to be in a plastic </a:t>
            </a:r>
            <a:r>
              <a:rPr lang="en-GB" dirty="0" smtClean="0">
                <a:latin typeface="+mj-lt"/>
              </a:rPr>
              <a:t>bag / </a:t>
            </a:r>
            <a:r>
              <a:rPr lang="en-GB" dirty="0">
                <a:latin typeface="+mj-lt"/>
              </a:rPr>
              <a:t>paper bag, that can be thrown away, so please don’t pack lunch with items you would like returned home</a:t>
            </a:r>
            <a:r>
              <a:rPr lang="en-GB" dirty="0" smtClean="0">
                <a:latin typeface="+mj-lt"/>
              </a:rPr>
              <a:t>.</a:t>
            </a:r>
            <a:endParaRPr lang="en-GB" dirty="0">
              <a:latin typeface="+mj-lt"/>
            </a:endParaRPr>
          </a:p>
        </p:txBody>
      </p:sp>
    </p:spTree>
    <p:extLst>
      <p:ext uri="{BB962C8B-B14F-4D97-AF65-F5344CB8AC3E}">
        <p14:creationId xmlns:p14="http://schemas.microsoft.com/office/powerpoint/2010/main" val="3294456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ADA-0418-4132-B2E2-34FDDAA78A0F}"/>
              </a:ext>
            </a:extLst>
          </p:cNvPr>
          <p:cNvSpPr>
            <a:spLocks noGrp="1"/>
          </p:cNvSpPr>
          <p:nvPr>
            <p:ph type="title"/>
          </p:nvPr>
        </p:nvSpPr>
        <p:spPr>
          <a:xfrm>
            <a:off x="931025" y="0"/>
            <a:ext cx="10023764" cy="1325563"/>
          </a:xfrm>
        </p:spPr>
        <p:txBody>
          <a:bodyPr/>
          <a:lstStyle/>
          <a:p>
            <a:r>
              <a:rPr lang="en-GB" b="1" u="sng" dirty="0"/>
              <a:t>Leaving PGL</a:t>
            </a:r>
          </a:p>
        </p:txBody>
      </p:sp>
      <p:sp>
        <p:nvSpPr>
          <p:cNvPr id="3" name="Content Placeholder 2">
            <a:extLst>
              <a:ext uri="{FF2B5EF4-FFF2-40B4-BE49-F238E27FC236}">
                <a16:creationId xmlns:a16="http://schemas.microsoft.com/office/drawing/2014/main" id="{60F4A14C-6105-42F2-85A2-F88F73C97CE9}"/>
              </a:ext>
            </a:extLst>
          </p:cNvPr>
          <p:cNvSpPr>
            <a:spLocks noGrp="1"/>
          </p:cNvSpPr>
          <p:nvPr>
            <p:ph idx="1"/>
          </p:nvPr>
        </p:nvSpPr>
        <p:spPr>
          <a:xfrm>
            <a:off x="838200" y="1524000"/>
            <a:ext cx="10515600" cy="5267325"/>
          </a:xfrm>
        </p:spPr>
        <p:txBody>
          <a:bodyPr>
            <a:normAutofit/>
          </a:bodyPr>
          <a:lstStyle/>
          <a:p>
            <a:r>
              <a:rPr lang="en-GB" dirty="0">
                <a:latin typeface="+mj-lt"/>
              </a:rPr>
              <a:t>The coach is due to pick us up at 1:45pm </a:t>
            </a:r>
          </a:p>
          <a:p>
            <a:r>
              <a:rPr lang="en-GB" dirty="0">
                <a:latin typeface="+mj-lt"/>
              </a:rPr>
              <a:t>We will be asking the children to pack their cases that </a:t>
            </a:r>
            <a:r>
              <a:rPr lang="en-GB" dirty="0" smtClean="0">
                <a:latin typeface="+mj-lt"/>
              </a:rPr>
              <a:t>morning / </a:t>
            </a:r>
            <a:r>
              <a:rPr lang="en-GB" dirty="0">
                <a:latin typeface="+mj-lt"/>
              </a:rPr>
              <a:t>the night before, please make sure they can organise their sleeping bags and </a:t>
            </a:r>
            <a:r>
              <a:rPr lang="en-GB" dirty="0" smtClean="0">
                <a:latin typeface="+mj-lt"/>
              </a:rPr>
              <a:t>pillows </a:t>
            </a:r>
            <a:r>
              <a:rPr lang="en-GB" dirty="0">
                <a:latin typeface="+mj-lt"/>
              </a:rPr>
              <a:t>independently.</a:t>
            </a:r>
          </a:p>
          <a:p>
            <a:r>
              <a:rPr lang="en-GB" dirty="0">
                <a:latin typeface="+mj-lt"/>
              </a:rPr>
              <a:t>As long </a:t>
            </a:r>
            <a:r>
              <a:rPr lang="en-GB" dirty="0" smtClean="0">
                <a:latin typeface="+mj-lt"/>
              </a:rPr>
              <a:t>as there is no delays, you will be able to collect the children around 3:15.</a:t>
            </a:r>
            <a:endParaRPr lang="en-GB" dirty="0">
              <a:latin typeface="+mj-lt"/>
            </a:endParaRPr>
          </a:p>
          <a:p>
            <a:r>
              <a:rPr lang="en-GB" dirty="0" smtClean="0">
                <a:latin typeface="+mj-lt"/>
              </a:rPr>
              <a:t>We will</a:t>
            </a:r>
            <a:r>
              <a:rPr lang="en-GB" dirty="0" smtClean="0">
                <a:latin typeface="+mj-lt"/>
              </a:rPr>
              <a:t> </a:t>
            </a:r>
            <a:r>
              <a:rPr lang="en-GB" dirty="0">
                <a:latin typeface="+mj-lt"/>
              </a:rPr>
              <a:t>be contacting school when we leave, they will send a message to you </a:t>
            </a:r>
            <a:r>
              <a:rPr lang="en-GB" dirty="0" smtClean="0">
                <a:latin typeface="+mj-lt"/>
              </a:rPr>
              <a:t>with an estimated time of arrival.</a:t>
            </a:r>
            <a:endParaRPr lang="en-GB" dirty="0">
              <a:latin typeface="+mj-lt"/>
            </a:endParaRPr>
          </a:p>
          <a:p>
            <a:r>
              <a:rPr lang="en-GB" dirty="0" smtClean="0">
                <a:latin typeface="+mj-lt"/>
              </a:rPr>
              <a:t>Friday </a:t>
            </a:r>
            <a:r>
              <a:rPr lang="en-GB" dirty="0">
                <a:latin typeface="+mj-lt"/>
              </a:rPr>
              <a:t>afternoon traffic is VERY unpredictable.</a:t>
            </a:r>
          </a:p>
          <a:p>
            <a:r>
              <a:rPr lang="en-GB" dirty="0">
                <a:latin typeface="+mj-lt"/>
              </a:rPr>
              <a:t>Please keep an eye on your ParentPay/ School </a:t>
            </a:r>
            <a:r>
              <a:rPr lang="en-GB" dirty="0" smtClean="0">
                <a:latin typeface="+mj-lt"/>
              </a:rPr>
              <a:t>messages for any updates</a:t>
            </a:r>
            <a:r>
              <a:rPr lang="en-GB" dirty="0" smtClean="0"/>
              <a:t>.</a:t>
            </a:r>
            <a:endParaRPr lang="en-GB" dirty="0"/>
          </a:p>
        </p:txBody>
      </p:sp>
    </p:spTree>
    <p:extLst>
      <p:ext uri="{BB962C8B-B14F-4D97-AF65-F5344CB8AC3E}">
        <p14:creationId xmlns:p14="http://schemas.microsoft.com/office/powerpoint/2010/main" val="1256116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ADA-0418-4132-B2E2-34FDDAA78A0F}"/>
              </a:ext>
            </a:extLst>
          </p:cNvPr>
          <p:cNvSpPr>
            <a:spLocks noGrp="1"/>
          </p:cNvSpPr>
          <p:nvPr>
            <p:ph type="title"/>
          </p:nvPr>
        </p:nvSpPr>
        <p:spPr/>
        <p:txBody>
          <a:bodyPr/>
          <a:lstStyle/>
          <a:p>
            <a:r>
              <a:rPr lang="en-GB" u="sng" dirty="0">
                <a:latin typeface="+mn-lt"/>
              </a:rPr>
              <a:t>Lastly</a:t>
            </a:r>
          </a:p>
        </p:txBody>
      </p:sp>
      <p:sp>
        <p:nvSpPr>
          <p:cNvPr id="3" name="Content Placeholder 2">
            <a:extLst>
              <a:ext uri="{FF2B5EF4-FFF2-40B4-BE49-F238E27FC236}">
                <a16:creationId xmlns:a16="http://schemas.microsoft.com/office/drawing/2014/main" id="{60F4A14C-6105-42F2-85A2-F88F73C97CE9}"/>
              </a:ext>
            </a:extLst>
          </p:cNvPr>
          <p:cNvSpPr>
            <a:spLocks noGrp="1"/>
          </p:cNvSpPr>
          <p:nvPr>
            <p:ph idx="1"/>
          </p:nvPr>
        </p:nvSpPr>
        <p:spPr/>
        <p:txBody>
          <a:bodyPr/>
          <a:lstStyle/>
          <a:p>
            <a:r>
              <a:rPr lang="en-GB" dirty="0">
                <a:latin typeface="+mj-lt"/>
              </a:rPr>
              <a:t>This is a fun week away, every year </a:t>
            </a:r>
            <a:r>
              <a:rPr lang="en-GB" dirty="0" smtClean="0">
                <a:latin typeface="+mj-lt"/>
              </a:rPr>
              <a:t>the children </a:t>
            </a:r>
            <a:r>
              <a:rPr lang="en-GB" dirty="0">
                <a:latin typeface="+mj-lt"/>
              </a:rPr>
              <a:t>have loved the challenges of being away, trying new activities and being independent.</a:t>
            </a:r>
          </a:p>
          <a:p>
            <a:endParaRPr lang="en-GB" dirty="0">
              <a:latin typeface="+mj-lt"/>
            </a:endParaRPr>
          </a:p>
          <a:p>
            <a:r>
              <a:rPr lang="en-GB" dirty="0">
                <a:latin typeface="+mj-lt"/>
              </a:rPr>
              <a:t>Any specific questions you have about the trip please come and see me </a:t>
            </a:r>
            <a:r>
              <a:rPr lang="en-GB" dirty="0" smtClean="0">
                <a:latin typeface="+mj-lt"/>
              </a:rPr>
              <a:t>(Mrs Chaggar)in </a:t>
            </a:r>
            <a:r>
              <a:rPr lang="en-GB" dirty="0">
                <a:latin typeface="+mj-lt"/>
              </a:rPr>
              <a:t>person at school, or contact your child’s </a:t>
            </a:r>
            <a:r>
              <a:rPr lang="en-GB" dirty="0" smtClean="0">
                <a:latin typeface="+mj-lt"/>
              </a:rPr>
              <a:t>Class </a:t>
            </a:r>
            <a:r>
              <a:rPr lang="en-GB" dirty="0">
                <a:latin typeface="+mj-lt"/>
              </a:rPr>
              <a:t>T</a:t>
            </a:r>
            <a:r>
              <a:rPr lang="en-GB" dirty="0" smtClean="0">
                <a:latin typeface="+mj-lt"/>
              </a:rPr>
              <a:t>eacher</a:t>
            </a:r>
            <a:r>
              <a:rPr lang="en-GB" dirty="0">
                <a:latin typeface="+mj-lt"/>
              </a:rPr>
              <a:t>.</a:t>
            </a:r>
          </a:p>
          <a:p>
            <a:endParaRPr lang="en-GB" dirty="0"/>
          </a:p>
        </p:txBody>
      </p:sp>
    </p:spTree>
    <p:extLst>
      <p:ext uri="{BB962C8B-B14F-4D97-AF65-F5344CB8AC3E}">
        <p14:creationId xmlns:p14="http://schemas.microsoft.com/office/powerpoint/2010/main" val="1662322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ADA-0418-4132-B2E2-34FDDAA78A0F}"/>
              </a:ext>
            </a:extLst>
          </p:cNvPr>
          <p:cNvSpPr>
            <a:spLocks noGrp="1"/>
          </p:cNvSpPr>
          <p:nvPr>
            <p:ph type="title"/>
          </p:nvPr>
        </p:nvSpPr>
        <p:spPr/>
        <p:txBody>
          <a:bodyPr/>
          <a:lstStyle/>
          <a:p>
            <a:pPr algn="ctr"/>
            <a:r>
              <a:rPr lang="en-GB" dirty="0" smtClean="0">
                <a:latin typeface="+mn-lt"/>
              </a:rPr>
              <a:t>Teacher Supervision</a:t>
            </a:r>
            <a:endParaRPr lang="en-GB" dirty="0">
              <a:latin typeface="+mn-lt"/>
            </a:endParaRPr>
          </a:p>
        </p:txBody>
      </p:sp>
      <p:sp>
        <p:nvSpPr>
          <p:cNvPr id="3" name="Content Placeholder 2">
            <a:extLst>
              <a:ext uri="{FF2B5EF4-FFF2-40B4-BE49-F238E27FC236}">
                <a16:creationId xmlns:a16="http://schemas.microsoft.com/office/drawing/2014/main" id="{60F4A14C-6105-42F2-85A2-F88F73C97CE9}"/>
              </a:ext>
            </a:extLst>
          </p:cNvPr>
          <p:cNvSpPr>
            <a:spLocks noGrp="1"/>
          </p:cNvSpPr>
          <p:nvPr>
            <p:ph idx="1"/>
          </p:nvPr>
        </p:nvSpPr>
        <p:spPr/>
        <p:txBody>
          <a:bodyPr/>
          <a:lstStyle/>
          <a:p>
            <a:r>
              <a:rPr lang="en-GB" dirty="0" smtClean="0">
                <a:latin typeface="+mj-lt"/>
              </a:rPr>
              <a:t>Mrs Chaggar</a:t>
            </a:r>
          </a:p>
          <a:p>
            <a:r>
              <a:rPr lang="en-GB" dirty="0" smtClean="0">
                <a:latin typeface="+mj-lt"/>
              </a:rPr>
              <a:t>Miss Cook </a:t>
            </a:r>
          </a:p>
          <a:p>
            <a:r>
              <a:rPr lang="en-GB" dirty="0" smtClean="0">
                <a:latin typeface="+mj-lt"/>
              </a:rPr>
              <a:t>Mr Hester </a:t>
            </a:r>
            <a:endParaRPr lang="en-GB" dirty="0">
              <a:latin typeface="+mj-lt"/>
            </a:endParaRPr>
          </a:p>
          <a:p>
            <a:r>
              <a:rPr lang="en-GB" dirty="0">
                <a:latin typeface="+mj-lt"/>
              </a:rPr>
              <a:t>Miss Cooper</a:t>
            </a:r>
          </a:p>
          <a:p>
            <a:r>
              <a:rPr lang="en-GB" dirty="0" smtClean="0">
                <a:latin typeface="+mj-lt"/>
              </a:rPr>
              <a:t>Mrs </a:t>
            </a:r>
            <a:r>
              <a:rPr lang="en-GB" dirty="0" err="1" smtClean="0">
                <a:latin typeface="+mj-lt"/>
              </a:rPr>
              <a:t>McInroy</a:t>
            </a:r>
            <a:endParaRPr lang="en-GB" dirty="0" smtClean="0">
              <a:latin typeface="+mj-lt"/>
            </a:endParaRPr>
          </a:p>
          <a:p>
            <a:r>
              <a:rPr lang="en-GB" dirty="0" smtClean="0">
                <a:latin typeface="+mj-lt"/>
              </a:rPr>
              <a:t>Miss Hussain</a:t>
            </a:r>
          </a:p>
          <a:p>
            <a:r>
              <a:rPr lang="en-GB" dirty="0" smtClean="0">
                <a:latin typeface="+mj-lt"/>
              </a:rPr>
              <a:t>Miss Khan  </a:t>
            </a:r>
            <a:endParaRPr lang="en-GB" dirty="0">
              <a:latin typeface="+mj-lt"/>
            </a:endParaRPr>
          </a:p>
        </p:txBody>
      </p:sp>
      <p:sp>
        <p:nvSpPr>
          <p:cNvPr id="4" name="TextBox 3">
            <a:extLst>
              <a:ext uri="{FF2B5EF4-FFF2-40B4-BE49-F238E27FC236}">
                <a16:creationId xmlns:a16="http://schemas.microsoft.com/office/drawing/2014/main" id="{B1A604B5-0E64-490D-A6BC-BDC187A2E9E5}"/>
              </a:ext>
            </a:extLst>
          </p:cNvPr>
          <p:cNvSpPr txBox="1"/>
          <p:nvPr/>
        </p:nvSpPr>
        <p:spPr>
          <a:xfrm>
            <a:off x="6554759" y="2322123"/>
            <a:ext cx="3733800" cy="2062103"/>
          </a:xfrm>
          <a:prstGeom prst="rect">
            <a:avLst/>
          </a:prstGeom>
          <a:noFill/>
        </p:spPr>
        <p:txBody>
          <a:bodyPr wrap="square" rtlCol="0">
            <a:spAutoFit/>
          </a:bodyPr>
          <a:lstStyle/>
          <a:p>
            <a:pPr algn="ctr"/>
            <a:r>
              <a:rPr lang="en-GB" sz="3200" b="1" dirty="0">
                <a:latin typeface="+mj-lt"/>
              </a:rPr>
              <a:t>The children will find out who their group leader is when we arrive at the </a:t>
            </a:r>
            <a:r>
              <a:rPr lang="en-GB" sz="3200" b="1" dirty="0" smtClean="0">
                <a:latin typeface="+mj-lt"/>
              </a:rPr>
              <a:t>centre</a:t>
            </a:r>
            <a:endParaRPr lang="en-GB" sz="3200" b="1" dirty="0">
              <a:latin typeface="+mj-lt"/>
            </a:endParaRPr>
          </a:p>
        </p:txBody>
      </p:sp>
    </p:spTree>
    <p:extLst>
      <p:ext uri="{BB962C8B-B14F-4D97-AF65-F5344CB8AC3E}">
        <p14:creationId xmlns:p14="http://schemas.microsoft.com/office/powerpoint/2010/main" val="97494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t>PGL </a:t>
            </a:r>
            <a:r>
              <a:rPr lang="en-GB" b="1" u="sng" dirty="0" err="1" smtClean="0"/>
              <a:t>Liddington</a:t>
            </a:r>
            <a:r>
              <a:rPr lang="en-GB" b="1" u="sng" dirty="0" smtClean="0"/>
              <a:t> </a:t>
            </a:r>
            <a:endParaRPr lang="en-GB" b="1" u="sng" dirty="0"/>
          </a:p>
        </p:txBody>
      </p:sp>
      <p:sp>
        <p:nvSpPr>
          <p:cNvPr id="3" name="Content Placeholder 2"/>
          <p:cNvSpPr>
            <a:spLocks noGrp="1"/>
          </p:cNvSpPr>
          <p:nvPr>
            <p:ph idx="1"/>
          </p:nvPr>
        </p:nvSpPr>
        <p:spPr/>
        <p:txBody>
          <a:bodyPr/>
          <a:lstStyle/>
          <a:p>
            <a:pPr fontAlgn="base"/>
            <a:r>
              <a:rPr lang="en-GB" dirty="0">
                <a:latin typeface="+mj-lt"/>
              </a:rPr>
              <a:t>LIDDINGTON</a:t>
            </a:r>
          </a:p>
          <a:p>
            <a:pPr fontAlgn="base"/>
            <a:r>
              <a:rPr lang="en-GB" dirty="0" smtClean="0">
                <a:latin typeface="+mj-lt"/>
              </a:rPr>
              <a:t>Wiltshire</a:t>
            </a:r>
            <a:endParaRPr lang="en-GB" dirty="0">
              <a:latin typeface="+mj-lt"/>
            </a:endParaRPr>
          </a:p>
          <a:p>
            <a:pPr fontAlgn="base"/>
            <a:r>
              <a:rPr lang="en-GB" dirty="0">
                <a:latin typeface="+mj-lt"/>
              </a:rPr>
              <a:t>Our most modern centre</a:t>
            </a:r>
          </a:p>
          <a:p>
            <a:pPr fontAlgn="base"/>
            <a:r>
              <a:rPr lang="en-GB" dirty="0">
                <a:latin typeface="+mj-lt"/>
              </a:rPr>
              <a:t>Hotel-style design and facilities</a:t>
            </a:r>
          </a:p>
          <a:p>
            <a:pPr fontAlgn="base"/>
            <a:r>
              <a:rPr lang="en-GB" dirty="0">
                <a:latin typeface="+mj-lt"/>
              </a:rPr>
              <a:t>150 acres of beautiful grounds</a:t>
            </a:r>
          </a:p>
          <a:p>
            <a:endParaRPr lang="en-GB" dirty="0"/>
          </a:p>
        </p:txBody>
      </p:sp>
    </p:spTree>
    <p:extLst>
      <p:ext uri="{BB962C8B-B14F-4D97-AF65-F5344CB8AC3E}">
        <p14:creationId xmlns:p14="http://schemas.microsoft.com/office/powerpoint/2010/main" val="1124480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ADA-0418-4132-B2E2-34FDDAA78A0F}"/>
              </a:ext>
            </a:extLst>
          </p:cNvPr>
          <p:cNvSpPr>
            <a:spLocks noGrp="1"/>
          </p:cNvSpPr>
          <p:nvPr>
            <p:ph type="title"/>
          </p:nvPr>
        </p:nvSpPr>
        <p:spPr/>
        <p:txBody>
          <a:bodyPr/>
          <a:lstStyle/>
          <a:p>
            <a:r>
              <a:rPr lang="en-GB" b="1" u="sng" dirty="0"/>
              <a:t>Departure</a:t>
            </a:r>
          </a:p>
        </p:txBody>
      </p:sp>
      <p:sp>
        <p:nvSpPr>
          <p:cNvPr id="3" name="Content Placeholder 2">
            <a:extLst>
              <a:ext uri="{FF2B5EF4-FFF2-40B4-BE49-F238E27FC236}">
                <a16:creationId xmlns:a16="http://schemas.microsoft.com/office/drawing/2014/main" id="{60F4A14C-6105-42F2-85A2-F88F73C97CE9}"/>
              </a:ext>
            </a:extLst>
          </p:cNvPr>
          <p:cNvSpPr>
            <a:spLocks noGrp="1"/>
          </p:cNvSpPr>
          <p:nvPr>
            <p:ph idx="1"/>
          </p:nvPr>
        </p:nvSpPr>
        <p:spPr/>
        <p:txBody>
          <a:bodyPr>
            <a:normAutofit lnSpcReduction="10000"/>
          </a:bodyPr>
          <a:lstStyle/>
          <a:p>
            <a:pPr algn="ctr"/>
            <a:r>
              <a:rPr lang="en-GB" dirty="0">
                <a:latin typeface="+mj-lt"/>
              </a:rPr>
              <a:t>Arrive at school on </a:t>
            </a:r>
            <a:r>
              <a:rPr lang="en-GB" b="1" dirty="0">
                <a:latin typeface="+mj-lt"/>
              </a:rPr>
              <a:t>Monday </a:t>
            </a:r>
            <a:r>
              <a:rPr lang="en-GB" b="1" dirty="0" smtClean="0">
                <a:latin typeface="+mj-lt"/>
              </a:rPr>
              <a:t>20</a:t>
            </a:r>
            <a:r>
              <a:rPr lang="en-GB" b="1" baseline="30000" dirty="0" smtClean="0">
                <a:latin typeface="+mj-lt"/>
              </a:rPr>
              <a:t>th</a:t>
            </a:r>
            <a:r>
              <a:rPr lang="en-GB" b="1" dirty="0" smtClean="0">
                <a:latin typeface="+mj-lt"/>
              </a:rPr>
              <a:t> </a:t>
            </a:r>
            <a:r>
              <a:rPr lang="en-GB" b="1" dirty="0">
                <a:latin typeface="+mj-lt"/>
              </a:rPr>
              <a:t>March</a:t>
            </a:r>
            <a:r>
              <a:rPr lang="en-GB" dirty="0">
                <a:latin typeface="+mj-lt"/>
              </a:rPr>
              <a:t> at </a:t>
            </a:r>
            <a:r>
              <a:rPr lang="en-GB" b="1" dirty="0" smtClean="0">
                <a:latin typeface="+mj-lt"/>
              </a:rPr>
              <a:t>12.15pm with a packed </a:t>
            </a:r>
            <a:r>
              <a:rPr lang="en-GB" b="1" dirty="0" smtClean="0">
                <a:latin typeface="+mj-lt"/>
              </a:rPr>
              <a:t>lunch </a:t>
            </a:r>
            <a:r>
              <a:rPr lang="en-GB" dirty="0" smtClean="0">
                <a:latin typeface="+mj-lt"/>
              </a:rPr>
              <a:t>(</a:t>
            </a:r>
            <a:r>
              <a:rPr lang="en-GB" dirty="0" smtClean="0">
                <a:latin typeface="+mj-lt"/>
              </a:rPr>
              <a:t>Please </a:t>
            </a:r>
            <a:r>
              <a:rPr lang="en-GB" dirty="0" smtClean="0">
                <a:latin typeface="+mj-lt"/>
              </a:rPr>
              <a:t>contact the school office if your child is eligible for Free School Meals and they require a school lunch on the day) </a:t>
            </a:r>
            <a:endParaRPr lang="en-GB" dirty="0">
              <a:latin typeface="+mj-lt"/>
            </a:endParaRPr>
          </a:p>
          <a:p>
            <a:r>
              <a:rPr lang="en-GB" dirty="0">
                <a:latin typeface="+mj-lt"/>
              </a:rPr>
              <a:t>The children need to be dressed in clothing ready for PGL </a:t>
            </a:r>
            <a:r>
              <a:rPr lang="en-GB" dirty="0" smtClean="0">
                <a:latin typeface="+mj-lt"/>
              </a:rPr>
              <a:t>and </a:t>
            </a:r>
            <a:r>
              <a:rPr lang="en-GB" dirty="0">
                <a:latin typeface="+mj-lt"/>
              </a:rPr>
              <a:t>comfortable for </a:t>
            </a:r>
            <a:r>
              <a:rPr lang="en-GB" dirty="0" smtClean="0">
                <a:latin typeface="+mj-lt"/>
              </a:rPr>
              <a:t>travelling in </a:t>
            </a:r>
            <a:r>
              <a:rPr lang="en-GB" dirty="0" smtClean="0"/>
              <a:t>(no </a:t>
            </a:r>
            <a:r>
              <a:rPr lang="en-GB" dirty="0"/>
              <a:t>school uniform</a:t>
            </a:r>
            <a:r>
              <a:rPr lang="en-GB" dirty="0" smtClean="0"/>
              <a:t>)</a:t>
            </a:r>
            <a:endParaRPr lang="en-GB" dirty="0">
              <a:latin typeface="+mj-lt"/>
            </a:endParaRPr>
          </a:p>
          <a:p>
            <a:r>
              <a:rPr lang="en-GB" dirty="0" smtClean="0">
                <a:latin typeface="+mj-lt"/>
              </a:rPr>
              <a:t>The register will be taken and </a:t>
            </a:r>
            <a:r>
              <a:rPr lang="en-GB" dirty="0" smtClean="0">
                <a:latin typeface="+mj-lt"/>
              </a:rPr>
              <a:t>lunch </a:t>
            </a:r>
            <a:r>
              <a:rPr lang="en-GB" dirty="0" smtClean="0">
                <a:latin typeface="+mj-lt"/>
              </a:rPr>
              <a:t>will be eaten.  We </a:t>
            </a:r>
            <a:r>
              <a:rPr lang="en-GB" dirty="0" smtClean="0">
                <a:latin typeface="+mj-lt"/>
              </a:rPr>
              <a:t>aim to leave at 1.30pm sharp. </a:t>
            </a:r>
            <a:endParaRPr lang="en-GB" dirty="0">
              <a:latin typeface="+mj-lt"/>
            </a:endParaRPr>
          </a:p>
          <a:p>
            <a:r>
              <a:rPr lang="en-GB" dirty="0">
                <a:latin typeface="+mj-lt"/>
              </a:rPr>
              <a:t>Please be mindful of car parking that morning, especially if the coach is out the front of the school, it will need room to manoeuvre.</a:t>
            </a:r>
          </a:p>
          <a:p>
            <a:r>
              <a:rPr lang="en-GB" dirty="0">
                <a:latin typeface="+mj-lt"/>
              </a:rPr>
              <a:t>The coach will depart at </a:t>
            </a:r>
            <a:r>
              <a:rPr lang="en-GB" b="1" dirty="0" smtClean="0">
                <a:latin typeface="+mj-lt"/>
              </a:rPr>
              <a:t>1.30pm </a:t>
            </a:r>
            <a:endParaRPr lang="en-GB" dirty="0">
              <a:latin typeface="+mj-lt"/>
            </a:endParaRPr>
          </a:p>
        </p:txBody>
      </p:sp>
    </p:spTree>
    <p:extLst>
      <p:ext uri="{BB962C8B-B14F-4D97-AF65-F5344CB8AC3E}">
        <p14:creationId xmlns:p14="http://schemas.microsoft.com/office/powerpoint/2010/main" val="3842292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ADA-0418-4132-B2E2-34FDDAA78A0F}"/>
              </a:ext>
            </a:extLst>
          </p:cNvPr>
          <p:cNvSpPr>
            <a:spLocks noGrp="1"/>
          </p:cNvSpPr>
          <p:nvPr>
            <p:ph type="title"/>
          </p:nvPr>
        </p:nvSpPr>
        <p:spPr/>
        <p:txBody>
          <a:bodyPr/>
          <a:lstStyle/>
          <a:p>
            <a:r>
              <a:rPr lang="en-GB" b="1" u="sng" dirty="0"/>
              <a:t>Luggage</a:t>
            </a:r>
          </a:p>
        </p:txBody>
      </p:sp>
      <p:sp>
        <p:nvSpPr>
          <p:cNvPr id="3" name="Content Placeholder 2">
            <a:extLst>
              <a:ext uri="{FF2B5EF4-FFF2-40B4-BE49-F238E27FC236}">
                <a16:creationId xmlns:a16="http://schemas.microsoft.com/office/drawing/2014/main" id="{60F4A14C-6105-42F2-85A2-F88F73C97CE9}"/>
              </a:ext>
            </a:extLst>
          </p:cNvPr>
          <p:cNvSpPr>
            <a:spLocks noGrp="1"/>
          </p:cNvSpPr>
          <p:nvPr>
            <p:ph idx="1"/>
          </p:nvPr>
        </p:nvSpPr>
        <p:spPr/>
        <p:txBody>
          <a:bodyPr/>
          <a:lstStyle/>
          <a:p>
            <a:r>
              <a:rPr lang="en-GB" dirty="0">
                <a:latin typeface="+mj-lt"/>
              </a:rPr>
              <a:t>Please make sure that your child can move and lift their luggage by themselves.</a:t>
            </a:r>
          </a:p>
          <a:p>
            <a:r>
              <a:rPr lang="en-GB" dirty="0">
                <a:latin typeface="+mj-lt"/>
              </a:rPr>
              <a:t>We will help where we can (on and off coaches mainly).</a:t>
            </a:r>
          </a:p>
          <a:p>
            <a:pPr marL="0" indent="0">
              <a:buNone/>
            </a:pPr>
            <a:endParaRPr lang="en-GB" dirty="0"/>
          </a:p>
        </p:txBody>
      </p:sp>
    </p:spTree>
    <p:extLst>
      <p:ext uri="{BB962C8B-B14F-4D97-AF65-F5344CB8AC3E}">
        <p14:creationId xmlns:p14="http://schemas.microsoft.com/office/powerpoint/2010/main" val="1699797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ADA-0418-4132-B2E2-34FDDAA78A0F}"/>
              </a:ext>
            </a:extLst>
          </p:cNvPr>
          <p:cNvSpPr>
            <a:spLocks noGrp="1"/>
          </p:cNvSpPr>
          <p:nvPr>
            <p:ph type="title"/>
          </p:nvPr>
        </p:nvSpPr>
        <p:spPr/>
        <p:txBody>
          <a:bodyPr/>
          <a:lstStyle/>
          <a:p>
            <a:r>
              <a:rPr lang="en-GB" b="1" u="sng" dirty="0"/>
              <a:t>Kit</a:t>
            </a:r>
          </a:p>
        </p:txBody>
      </p:sp>
      <p:sp>
        <p:nvSpPr>
          <p:cNvPr id="3" name="Content Placeholder 2">
            <a:extLst>
              <a:ext uri="{FF2B5EF4-FFF2-40B4-BE49-F238E27FC236}">
                <a16:creationId xmlns:a16="http://schemas.microsoft.com/office/drawing/2014/main" id="{60F4A14C-6105-42F2-85A2-F88F73C97CE9}"/>
              </a:ext>
            </a:extLst>
          </p:cNvPr>
          <p:cNvSpPr>
            <a:spLocks noGrp="1"/>
          </p:cNvSpPr>
          <p:nvPr>
            <p:ph idx="1"/>
          </p:nvPr>
        </p:nvSpPr>
        <p:spPr>
          <a:xfrm>
            <a:off x="838200" y="1825624"/>
            <a:ext cx="10515600" cy="4822825"/>
          </a:xfrm>
        </p:spPr>
        <p:txBody>
          <a:bodyPr>
            <a:normAutofit/>
          </a:bodyPr>
          <a:lstStyle/>
          <a:p>
            <a:pPr marL="0" indent="0">
              <a:buNone/>
            </a:pPr>
            <a:r>
              <a:rPr lang="en-GB" dirty="0" smtClean="0">
                <a:latin typeface="+mj-lt"/>
              </a:rPr>
              <a:t>Couple </a:t>
            </a:r>
            <a:r>
              <a:rPr lang="en-GB" dirty="0">
                <a:latin typeface="+mj-lt"/>
              </a:rPr>
              <a:t>of reminders: </a:t>
            </a:r>
            <a:endParaRPr lang="en-GB" dirty="0" smtClean="0">
              <a:latin typeface="+mj-lt"/>
            </a:endParaRPr>
          </a:p>
          <a:p>
            <a:r>
              <a:rPr lang="en-GB" dirty="0">
                <a:latin typeface="+mj-lt"/>
              </a:rPr>
              <a:t>S</a:t>
            </a:r>
            <a:r>
              <a:rPr lang="en-GB" dirty="0" smtClean="0">
                <a:latin typeface="+mj-lt"/>
              </a:rPr>
              <a:t>leeping </a:t>
            </a:r>
            <a:r>
              <a:rPr lang="en-GB" dirty="0">
                <a:latin typeface="+mj-lt"/>
              </a:rPr>
              <a:t>bag and </a:t>
            </a:r>
            <a:r>
              <a:rPr lang="en-GB" dirty="0" smtClean="0">
                <a:latin typeface="+mj-lt"/>
              </a:rPr>
              <a:t>pillow </a:t>
            </a:r>
            <a:endParaRPr lang="en-GB" dirty="0" smtClean="0">
              <a:latin typeface="+mj-lt"/>
            </a:endParaRPr>
          </a:p>
          <a:p>
            <a:r>
              <a:rPr lang="en-GB" dirty="0">
                <a:latin typeface="+mj-lt"/>
              </a:rPr>
              <a:t>L</a:t>
            </a:r>
            <a:r>
              <a:rPr lang="en-GB" dirty="0" smtClean="0">
                <a:latin typeface="+mj-lt"/>
              </a:rPr>
              <a:t>ayers </a:t>
            </a:r>
            <a:r>
              <a:rPr lang="en-GB" dirty="0">
                <a:latin typeface="+mj-lt"/>
              </a:rPr>
              <a:t>(weather dependent</a:t>
            </a:r>
            <a:r>
              <a:rPr lang="en-GB" dirty="0" smtClean="0">
                <a:latin typeface="+mj-lt"/>
              </a:rPr>
              <a:t>) </a:t>
            </a:r>
            <a:endParaRPr lang="en-GB" dirty="0" smtClean="0">
              <a:latin typeface="+mj-lt"/>
            </a:endParaRPr>
          </a:p>
          <a:p>
            <a:r>
              <a:rPr lang="en-GB" dirty="0">
                <a:latin typeface="+mj-lt"/>
              </a:rPr>
              <a:t>M</a:t>
            </a:r>
            <a:r>
              <a:rPr lang="en-GB" dirty="0" smtClean="0">
                <a:latin typeface="+mj-lt"/>
              </a:rPr>
              <a:t>ultiple </a:t>
            </a:r>
            <a:r>
              <a:rPr lang="en-GB" dirty="0">
                <a:latin typeface="+mj-lt"/>
              </a:rPr>
              <a:t>trainers/ boots (they will be muddy</a:t>
            </a:r>
            <a:r>
              <a:rPr lang="en-GB" dirty="0" smtClean="0">
                <a:latin typeface="+mj-lt"/>
              </a:rPr>
              <a:t>)</a:t>
            </a:r>
            <a:endParaRPr lang="en-GB" dirty="0" smtClean="0">
              <a:latin typeface="+mj-lt"/>
            </a:endParaRPr>
          </a:p>
          <a:p>
            <a:r>
              <a:rPr lang="en-GB" dirty="0">
                <a:latin typeface="+mj-lt"/>
              </a:rPr>
              <a:t>J</a:t>
            </a:r>
            <a:r>
              <a:rPr lang="en-GB" dirty="0" smtClean="0">
                <a:latin typeface="+mj-lt"/>
              </a:rPr>
              <a:t>acket</a:t>
            </a:r>
            <a:r>
              <a:rPr lang="en-GB" dirty="0">
                <a:latin typeface="+mj-lt"/>
              </a:rPr>
              <a:t>/ </a:t>
            </a:r>
            <a:r>
              <a:rPr lang="en-GB" dirty="0" smtClean="0">
                <a:latin typeface="+mj-lt"/>
              </a:rPr>
              <a:t>Coat</a:t>
            </a:r>
            <a:r>
              <a:rPr lang="en-GB" dirty="0">
                <a:latin typeface="+mj-lt"/>
              </a:rPr>
              <a:t>, plenty of socks (spares are always handy</a:t>
            </a:r>
            <a:r>
              <a:rPr lang="en-GB" dirty="0" smtClean="0">
                <a:latin typeface="+mj-lt"/>
              </a:rPr>
              <a:t>!)</a:t>
            </a:r>
            <a:endParaRPr lang="en-GB" dirty="0" smtClean="0">
              <a:latin typeface="+mj-lt"/>
            </a:endParaRPr>
          </a:p>
          <a:p>
            <a:r>
              <a:rPr lang="en-GB" dirty="0">
                <a:latin typeface="+mj-lt"/>
              </a:rPr>
              <a:t>S</a:t>
            </a:r>
            <a:r>
              <a:rPr lang="en-GB" dirty="0" smtClean="0">
                <a:latin typeface="+mj-lt"/>
              </a:rPr>
              <a:t>hower </a:t>
            </a:r>
            <a:r>
              <a:rPr lang="en-GB" dirty="0">
                <a:latin typeface="+mj-lt"/>
              </a:rPr>
              <a:t>items, toothbrush and toothpaste, two </a:t>
            </a:r>
            <a:r>
              <a:rPr lang="en-GB" dirty="0" smtClean="0">
                <a:latin typeface="+mj-lt"/>
              </a:rPr>
              <a:t>towels</a:t>
            </a:r>
            <a:endParaRPr lang="en-GB" dirty="0">
              <a:latin typeface="+mj-lt"/>
            </a:endParaRPr>
          </a:p>
          <a:p>
            <a:r>
              <a:rPr lang="en-GB" dirty="0">
                <a:latin typeface="+mj-lt"/>
              </a:rPr>
              <a:t>NO mobile phones or technology of any </a:t>
            </a:r>
            <a:r>
              <a:rPr lang="en-GB" dirty="0" smtClean="0">
                <a:latin typeface="+mj-lt"/>
              </a:rPr>
              <a:t>kind</a:t>
            </a:r>
            <a:endParaRPr lang="en-GB" dirty="0">
              <a:latin typeface="+mj-lt"/>
            </a:endParaRPr>
          </a:p>
          <a:p>
            <a:r>
              <a:rPr lang="en-GB" dirty="0" smtClean="0">
                <a:latin typeface="+mj-lt"/>
              </a:rPr>
              <a:t>Money</a:t>
            </a:r>
            <a:r>
              <a:rPr lang="en-GB" dirty="0">
                <a:latin typeface="+mj-lt"/>
              </a:rPr>
              <a:t>: £15 to be in a LABELLED wallet/ purse/ money </a:t>
            </a:r>
            <a:r>
              <a:rPr lang="en-GB" dirty="0" smtClean="0">
                <a:latin typeface="+mj-lt"/>
              </a:rPr>
              <a:t>bag (preferably in loose change)</a:t>
            </a:r>
            <a:endParaRPr lang="en-GB" dirty="0">
              <a:latin typeface="+mj-lt"/>
            </a:endParaRPr>
          </a:p>
        </p:txBody>
      </p:sp>
    </p:spTree>
    <p:extLst>
      <p:ext uri="{BB962C8B-B14F-4D97-AF65-F5344CB8AC3E}">
        <p14:creationId xmlns:p14="http://schemas.microsoft.com/office/powerpoint/2010/main" val="2108289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ADA-0418-4132-B2E2-34FDDAA78A0F}"/>
              </a:ext>
            </a:extLst>
          </p:cNvPr>
          <p:cNvSpPr>
            <a:spLocks noGrp="1"/>
          </p:cNvSpPr>
          <p:nvPr>
            <p:ph type="title"/>
          </p:nvPr>
        </p:nvSpPr>
        <p:spPr>
          <a:xfrm>
            <a:off x="838200" y="0"/>
            <a:ext cx="9950334" cy="1325563"/>
          </a:xfrm>
        </p:spPr>
        <p:txBody>
          <a:bodyPr/>
          <a:lstStyle/>
          <a:p>
            <a:r>
              <a:rPr lang="en-GB" b="1" u="sng" dirty="0" smtClean="0"/>
              <a:t>Contact</a:t>
            </a:r>
            <a:endParaRPr lang="en-GB" b="1" u="sng" dirty="0"/>
          </a:p>
        </p:txBody>
      </p:sp>
      <p:sp>
        <p:nvSpPr>
          <p:cNvPr id="3" name="Content Placeholder 2">
            <a:extLst>
              <a:ext uri="{FF2B5EF4-FFF2-40B4-BE49-F238E27FC236}">
                <a16:creationId xmlns:a16="http://schemas.microsoft.com/office/drawing/2014/main" id="{60F4A14C-6105-42F2-85A2-F88F73C97CE9}"/>
              </a:ext>
            </a:extLst>
          </p:cNvPr>
          <p:cNvSpPr>
            <a:spLocks noGrp="1"/>
          </p:cNvSpPr>
          <p:nvPr>
            <p:ph idx="1"/>
          </p:nvPr>
        </p:nvSpPr>
        <p:spPr>
          <a:xfrm>
            <a:off x="838200" y="1371600"/>
            <a:ext cx="10515600" cy="5353049"/>
          </a:xfrm>
        </p:spPr>
        <p:txBody>
          <a:bodyPr>
            <a:normAutofit/>
          </a:bodyPr>
          <a:lstStyle/>
          <a:p>
            <a:r>
              <a:rPr lang="en-GB" dirty="0" smtClean="0">
                <a:latin typeface="+mj-lt"/>
              </a:rPr>
              <a:t>Teachers </a:t>
            </a:r>
            <a:r>
              <a:rPr lang="en-GB" dirty="0">
                <a:latin typeface="+mj-lt"/>
              </a:rPr>
              <a:t>will contact the school when we </a:t>
            </a:r>
            <a:r>
              <a:rPr lang="en-GB" dirty="0" smtClean="0">
                <a:latin typeface="+mj-lt"/>
              </a:rPr>
              <a:t>arrive and a </a:t>
            </a:r>
            <a:r>
              <a:rPr lang="en-GB" dirty="0">
                <a:latin typeface="+mj-lt"/>
              </a:rPr>
              <a:t>message will be sent to you, </a:t>
            </a:r>
            <a:r>
              <a:rPr lang="en-GB" dirty="0" smtClean="0">
                <a:latin typeface="+mj-lt"/>
              </a:rPr>
              <a:t>via </a:t>
            </a:r>
            <a:r>
              <a:rPr lang="en-GB" dirty="0" smtClean="0">
                <a:latin typeface="+mj-lt"/>
              </a:rPr>
              <a:t>ParentPay</a:t>
            </a:r>
            <a:endParaRPr lang="en-GB" dirty="0">
              <a:latin typeface="+mj-lt"/>
            </a:endParaRPr>
          </a:p>
          <a:p>
            <a:r>
              <a:rPr lang="en-GB" dirty="0" smtClean="0">
                <a:latin typeface="+mj-lt"/>
              </a:rPr>
              <a:t>An update will be sent midweek to let you know how </a:t>
            </a:r>
            <a:r>
              <a:rPr lang="en-GB" dirty="0">
                <a:latin typeface="+mj-lt"/>
              </a:rPr>
              <a:t>we </a:t>
            </a:r>
            <a:r>
              <a:rPr lang="en-GB" dirty="0" smtClean="0">
                <a:latin typeface="+mj-lt"/>
              </a:rPr>
              <a:t>are</a:t>
            </a:r>
            <a:endParaRPr lang="en-GB" dirty="0">
              <a:latin typeface="+mj-lt"/>
            </a:endParaRPr>
          </a:p>
          <a:p>
            <a:r>
              <a:rPr lang="en-GB" dirty="0" smtClean="0">
                <a:latin typeface="+mj-lt"/>
              </a:rPr>
              <a:t>A </a:t>
            </a:r>
            <a:r>
              <a:rPr lang="en-GB" dirty="0" smtClean="0">
                <a:latin typeface="+mj-lt"/>
              </a:rPr>
              <a:t>message will be sent </a:t>
            </a:r>
            <a:r>
              <a:rPr lang="en-GB" dirty="0">
                <a:latin typeface="+mj-lt"/>
              </a:rPr>
              <a:t>when we are leaving </a:t>
            </a:r>
            <a:r>
              <a:rPr lang="en-GB" dirty="0" smtClean="0">
                <a:latin typeface="+mj-lt"/>
              </a:rPr>
              <a:t>with an </a:t>
            </a:r>
            <a:r>
              <a:rPr lang="en-GB" dirty="0" smtClean="0">
                <a:latin typeface="+mj-lt"/>
              </a:rPr>
              <a:t>expected </a:t>
            </a:r>
            <a:r>
              <a:rPr lang="en-GB" dirty="0">
                <a:latin typeface="+mj-lt"/>
              </a:rPr>
              <a:t>arrival time back at </a:t>
            </a:r>
            <a:r>
              <a:rPr lang="en-GB" dirty="0" smtClean="0">
                <a:latin typeface="+mj-lt"/>
              </a:rPr>
              <a:t>school</a:t>
            </a:r>
            <a:endParaRPr lang="en-GB" dirty="0">
              <a:latin typeface="+mj-lt"/>
            </a:endParaRPr>
          </a:p>
          <a:p>
            <a:r>
              <a:rPr lang="en-GB" dirty="0">
                <a:latin typeface="+mj-lt"/>
              </a:rPr>
              <a:t>On Friday </a:t>
            </a:r>
            <a:r>
              <a:rPr lang="en-GB" dirty="0" smtClean="0">
                <a:latin typeface="+mj-lt"/>
              </a:rPr>
              <a:t>24</a:t>
            </a:r>
            <a:r>
              <a:rPr lang="en-GB" baseline="30000" dirty="0" smtClean="0">
                <a:latin typeface="+mj-lt"/>
              </a:rPr>
              <a:t>th</a:t>
            </a:r>
            <a:r>
              <a:rPr lang="en-GB" dirty="0" smtClean="0">
                <a:latin typeface="+mj-lt"/>
              </a:rPr>
              <a:t> </a:t>
            </a:r>
            <a:r>
              <a:rPr lang="en-GB" dirty="0">
                <a:latin typeface="+mj-lt"/>
              </a:rPr>
              <a:t>March, please make sure you are aware of any updates of expected arrival times at school, we always contact if we are stuck in traffic or will arrive sooner than </a:t>
            </a:r>
            <a:r>
              <a:rPr lang="en-GB" dirty="0" smtClean="0">
                <a:latin typeface="+mj-lt"/>
              </a:rPr>
              <a:t>expected</a:t>
            </a:r>
            <a:endParaRPr lang="en-GB" dirty="0">
              <a:latin typeface="+mj-lt"/>
            </a:endParaRPr>
          </a:p>
          <a:p>
            <a:r>
              <a:rPr lang="en-GB" dirty="0" smtClean="0">
                <a:latin typeface="+mj-lt"/>
              </a:rPr>
              <a:t>Staff</a:t>
            </a:r>
            <a:r>
              <a:rPr lang="en-GB" dirty="0" smtClean="0">
                <a:latin typeface="+mj-lt"/>
              </a:rPr>
              <a:t> </a:t>
            </a:r>
            <a:r>
              <a:rPr lang="en-GB" dirty="0">
                <a:latin typeface="+mj-lt"/>
              </a:rPr>
              <a:t>will take pictures of the children completing their activities, and they will be sent to school. School will decide when they are uploaded (on the Facebook page). If your child doesn’t have consent to be on school’s social media, they will not be photographed for that </a:t>
            </a:r>
            <a:r>
              <a:rPr lang="en-GB" dirty="0" smtClean="0">
                <a:latin typeface="+mj-lt"/>
              </a:rPr>
              <a:t>purpose</a:t>
            </a:r>
            <a:endParaRPr lang="en-GB" dirty="0">
              <a:latin typeface="+mj-lt"/>
            </a:endParaRPr>
          </a:p>
        </p:txBody>
      </p:sp>
    </p:spTree>
    <p:extLst>
      <p:ext uri="{BB962C8B-B14F-4D97-AF65-F5344CB8AC3E}">
        <p14:creationId xmlns:p14="http://schemas.microsoft.com/office/powerpoint/2010/main" val="1560139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ADA-0418-4132-B2E2-34FDDAA78A0F}"/>
              </a:ext>
            </a:extLst>
          </p:cNvPr>
          <p:cNvSpPr>
            <a:spLocks noGrp="1"/>
          </p:cNvSpPr>
          <p:nvPr>
            <p:ph type="title"/>
          </p:nvPr>
        </p:nvSpPr>
        <p:spPr/>
        <p:txBody>
          <a:bodyPr/>
          <a:lstStyle/>
          <a:p>
            <a:r>
              <a:rPr lang="en-GB" b="1" u="sng" dirty="0"/>
              <a:t>Expectations</a:t>
            </a:r>
          </a:p>
        </p:txBody>
      </p:sp>
      <p:sp>
        <p:nvSpPr>
          <p:cNvPr id="3" name="Content Placeholder 2">
            <a:extLst>
              <a:ext uri="{FF2B5EF4-FFF2-40B4-BE49-F238E27FC236}">
                <a16:creationId xmlns:a16="http://schemas.microsoft.com/office/drawing/2014/main" id="{60F4A14C-6105-42F2-85A2-F88F73C97CE9}"/>
              </a:ext>
            </a:extLst>
          </p:cNvPr>
          <p:cNvSpPr>
            <a:spLocks noGrp="1"/>
          </p:cNvSpPr>
          <p:nvPr>
            <p:ph idx="1"/>
          </p:nvPr>
        </p:nvSpPr>
        <p:spPr/>
        <p:txBody>
          <a:bodyPr/>
          <a:lstStyle/>
          <a:p>
            <a:r>
              <a:rPr lang="en-GB" dirty="0">
                <a:latin typeface="+mj-lt"/>
              </a:rPr>
              <a:t>We do have high expectations of the children when we are away.</a:t>
            </a:r>
          </a:p>
          <a:p>
            <a:pPr marL="0" indent="0">
              <a:buNone/>
            </a:pPr>
            <a:endParaRPr lang="en-GB" dirty="0" smtClean="0">
              <a:latin typeface="+mj-lt"/>
            </a:endParaRPr>
          </a:p>
          <a:p>
            <a:pPr marL="0" indent="0">
              <a:buNone/>
            </a:pPr>
            <a:r>
              <a:rPr lang="en-GB" b="1" u="sng" dirty="0" smtClean="0">
                <a:latin typeface="+mj-lt"/>
              </a:rPr>
              <a:t>These </a:t>
            </a:r>
            <a:r>
              <a:rPr lang="en-GB" b="1" u="sng" dirty="0">
                <a:latin typeface="+mj-lt"/>
              </a:rPr>
              <a:t>include:</a:t>
            </a:r>
          </a:p>
          <a:p>
            <a:r>
              <a:rPr lang="en-GB" dirty="0">
                <a:latin typeface="+mj-lt"/>
              </a:rPr>
              <a:t>Listening and </a:t>
            </a:r>
            <a:r>
              <a:rPr lang="en-GB" dirty="0" smtClean="0">
                <a:latin typeface="+mj-lt"/>
              </a:rPr>
              <a:t>being respectful </a:t>
            </a:r>
            <a:r>
              <a:rPr lang="en-GB" dirty="0">
                <a:latin typeface="+mj-lt"/>
              </a:rPr>
              <a:t>to PGL </a:t>
            </a:r>
            <a:r>
              <a:rPr lang="en-GB" dirty="0" smtClean="0">
                <a:latin typeface="+mj-lt"/>
              </a:rPr>
              <a:t>staff, </a:t>
            </a:r>
            <a:r>
              <a:rPr lang="en-GB" dirty="0">
                <a:latin typeface="+mj-lt"/>
              </a:rPr>
              <a:t>school staff and with each other.</a:t>
            </a:r>
          </a:p>
          <a:p>
            <a:r>
              <a:rPr lang="en-GB" dirty="0">
                <a:latin typeface="+mj-lt"/>
              </a:rPr>
              <a:t>Following </a:t>
            </a:r>
            <a:r>
              <a:rPr lang="en-GB" dirty="0" smtClean="0">
                <a:latin typeface="+mj-lt"/>
              </a:rPr>
              <a:t>instructions </a:t>
            </a:r>
            <a:r>
              <a:rPr lang="en-GB" dirty="0">
                <a:latin typeface="+mj-lt"/>
              </a:rPr>
              <a:t>of PGL staff and school staff.</a:t>
            </a:r>
          </a:p>
          <a:p>
            <a:r>
              <a:rPr lang="en-GB" dirty="0">
                <a:latin typeface="+mj-lt"/>
              </a:rPr>
              <a:t>HAVE </a:t>
            </a:r>
            <a:r>
              <a:rPr lang="en-GB" dirty="0" smtClean="0">
                <a:latin typeface="+mj-lt"/>
              </a:rPr>
              <a:t>FUN!</a:t>
            </a:r>
            <a:endParaRPr lang="en-GB" dirty="0">
              <a:latin typeface="+mj-lt"/>
            </a:endParaRPr>
          </a:p>
        </p:txBody>
      </p:sp>
    </p:spTree>
    <p:extLst>
      <p:ext uri="{BB962C8B-B14F-4D97-AF65-F5344CB8AC3E}">
        <p14:creationId xmlns:p14="http://schemas.microsoft.com/office/powerpoint/2010/main" val="38110616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ADA-0418-4132-B2E2-34FDDAA78A0F}"/>
              </a:ext>
            </a:extLst>
          </p:cNvPr>
          <p:cNvSpPr>
            <a:spLocks noGrp="1"/>
          </p:cNvSpPr>
          <p:nvPr>
            <p:ph type="title"/>
          </p:nvPr>
        </p:nvSpPr>
        <p:spPr/>
        <p:txBody>
          <a:bodyPr/>
          <a:lstStyle/>
          <a:p>
            <a:r>
              <a:rPr lang="en-GB" b="1" u="sng" dirty="0"/>
              <a:t>Medication</a:t>
            </a:r>
          </a:p>
        </p:txBody>
      </p:sp>
      <p:sp>
        <p:nvSpPr>
          <p:cNvPr id="3" name="Content Placeholder 2">
            <a:extLst>
              <a:ext uri="{FF2B5EF4-FFF2-40B4-BE49-F238E27FC236}">
                <a16:creationId xmlns:a16="http://schemas.microsoft.com/office/drawing/2014/main" id="{60F4A14C-6105-42F2-85A2-F88F73C97CE9}"/>
              </a:ext>
            </a:extLst>
          </p:cNvPr>
          <p:cNvSpPr>
            <a:spLocks noGrp="1"/>
          </p:cNvSpPr>
          <p:nvPr>
            <p:ph idx="1"/>
          </p:nvPr>
        </p:nvSpPr>
        <p:spPr/>
        <p:txBody>
          <a:bodyPr>
            <a:normAutofit/>
          </a:bodyPr>
          <a:lstStyle/>
          <a:p>
            <a:r>
              <a:rPr lang="en-GB" dirty="0">
                <a:latin typeface="+mj-lt"/>
              </a:rPr>
              <a:t>Last week, a letter was sent electronically and in paper to </a:t>
            </a:r>
            <a:r>
              <a:rPr lang="en-GB" dirty="0" smtClean="0">
                <a:latin typeface="+mj-lt"/>
              </a:rPr>
              <a:t>you</a:t>
            </a:r>
            <a:endParaRPr lang="en-GB" dirty="0">
              <a:latin typeface="+mj-lt"/>
            </a:endParaRPr>
          </a:p>
          <a:p>
            <a:r>
              <a:rPr lang="en-GB" dirty="0">
                <a:latin typeface="+mj-lt"/>
              </a:rPr>
              <a:t>It stated the departure details </a:t>
            </a:r>
            <a:r>
              <a:rPr lang="en-GB" dirty="0" err="1" smtClean="0">
                <a:latin typeface="+mj-lt"/>
              </a:rPr>
              <a:t>etc</a:t>
            </a:r>
            <a:endParaRPr lang="en-GB" dirty="0">
              <a:latin typeface="+mj-lt"/>
            </a:endParaRPr>
          </a:p>
          <a:p>
            <a:r>
              <a:rPr lang="en-GB" dirty="0">
                <a:latin typeface="+mj-lt"/>
              </a:rPr>
              <a:t>Importantly, it has on there about </a:t>
            </a:r>
            <a:r>
              <a:rPr lang="en-GB" dirty="0" smtClean="0">
                <a:latin typeface="+mj-lt"/>
              </a:rPr>
              <a:t>medication</a:t>
            </a:r>
            <a:endParaRPr lang="en-GB" dirty="0">
              <a:latin typeface="+mj-lt"/>
            </a:endParaRPr>
          </a:p>
          <a:p>
            <a:r>
              <a:rPr lang="en-GB" dirty="0">
                <a:latin typeface="+mj-lt"/>
              </a:rPr>
              <a:t>The letter has to be signed and returned to school, with the medication that you are providing (e.g. travel sickness, paracetamol, hay fever, inhalers, doctor prescribed medication)</a:t>
            </a:r>
          </a:p>
          <a:p>
            <a:r>
              <a:rPr lang="en-GB" dirty="0">
                <a:latin typeface="+mj-lt"/>
              </a:rPr>
              <a:t>We CANNOT administer the medication without the form being </a:t>
            </a:r>
            <a:r>
              <a:rPr lang="en-GB" dirty="0" smtClean="0">
                <a:latin typeface="+mj-lt"/>
              </a:rPr>
              <a:t>signed</a:t>
            </a:r>
            <a:endParaRPr lang="en-GB" dirty="0">
              <a:latin typeface="+mj-lt"/>
            </a:endParaRPr>
          </a:p>
          <a:p>
            <a:r>
              <a:rPr lang="en-GB" dirty="0">
                <a:latin typeface="+mj-lt"/>
              </a:rPr>
              <a:t>The </a:t>
            </a:r>
            <a:r>
              <a:rPr lang="en-GB" b="1" dirty="0">
                <a:latin typeface="+mj-lt"/>
              </a:rPr>
              <a:t>form and medication</a:t>
            </a:r>
            <a:r>
              <a:rPr lang="en-GB" dirty="0">
                <a:latin typeface="+mj-lt"/>
              </a:rPr>
              <a:t> need to be returned to school, no later than </a:t>
            </a:r>
            <a:r>
              <a:rPr lang="en-GB" b="1" dirty="0">
                <a:latin typeface="+mj-lt"/>
              </a:rPr>
              <a:t>Wednesday </a:t>
            </a:r>
            <a:r>
              <a:rPr lang="en-GB" b="1" dirty="0" smtClean="0">
                <a:latin typeface="+mj-lt"/>
              </a:rPr>
              <a:t>15</a:t>
            </a:r>
            <a:r>
              <a:rPr lang="en-GB" b="1" baseline="30000" dirty="0" smtClean="0">
                <a:latin typeface="+mj-lt"/>
              </a:rPr>
              <a:t>th</a:t>
            </a:r>
            <a:r>
              <a:rPr lang="en-GB" b="1" dirty="0" smtClean="0">
                <a:latin typeface="+mj-lt"/>
              </a:rPr>
              <a:t> </a:t>
            </a:r>
            <a:r>
              <a:rPr lang="en-GB" b="1" dirty="0" smtClean="0">
                <a:latin typeface="+mj-lt"/>
              </a:rPr>
              <a:t>March</a:t>
            </a:r>
            <a:endParaRPr lang="en-GB" dirty="0">
              <a:latin typeface="+mj-lt"/>
            </a:endParaRPr>
          </a:p>
        </p:txBody>
      </p:sp>
    </p:spTree>
    <p:extLst>
      <p:ext uri="{BB962C8B-B14F-4D97-AF65-F5344CB8AC3E}">
        <p14:creationId xmlns:p14="http://schemas.microsoft.com/office/powerpoint/2010/main" val="610966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1029</TotalTime>
  <Words>786</Words>
  <Application>Microsoft Office PowerPoint</Application>
  <PresentationFormat>Widescreen</PresentationFormat>
  <Paragraphs>70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Twinkl Cursive Unlooped</vt:lpstr>
      <vt:lpstr>Office Theme</vt:lpstr>
      <vt:lpstr>PGL 2023  </vt:lpstr>
      <vt:lpstr>Teacher Supervision</vt:lpstr>
      <vt:lpstr>PGL Liddington </vt:lpstr>
      <vt:lpstr>Departure</vt:lpstr>
      <vt:lpstr>Luggage</vt:lpstr>
      <vt:lpstr>Kit</vt:lpstr>
      <vt:lpstr>Contact</vt:lpstr>
      <vt:lpstr>Expectations</vt:lpstr>
      <vt:lpstr>Medication</vt:lpstr>
      <vt:lpstr>Lunch</vt:lpstr>
      <vt:lpstr>Leaving PGL</vt:lpstr>
      <vt:lpstr>Lastly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achaggar.312</dc:creator>
  <cp:lastModifiedBy>ahughes29.312</cp:lastModifiedBy>
  <cp:revision>7</cp:revision>
  <dcterms:created xsi:type="dcterms:W3CDTF">2023-02-09T15:52:18Z</dcterms:created>
  <dcterms:modified xsi:type="dcterms:W3CDTF">2023-02-10T09:03:49Z</dcterms:modified>
</cp:coreProperties>
</file>